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 id="2147483747" r:id="rId5"/>
  </p:sldMasterIdLst>
  <p:notesMasterIdLst>
    <p:notesMasterId r:id="rId7"/>
  </p:notesMasterIdLst>
  <p:sldIdLst>
    <p:sldId id="396"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i lamiri" initials="sl" lastIdx="6" clrIdx="0">
    <p:extLst>
      <p:ext uri="{19B8F6BF-5375-455C-9EA6-DF929625EA0E}">
        <p15:presenceInfo xmlns:p15="http://schemas.microsoft.com/office/powerpoint/2012/main" userId="604c933b7d187e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F23"/>
    <a:srgbClr val="008737"/>
    <a:srgbClr val="F2F2F2"/>
    <a:srgbClr val="0082BF"/>
    <a:srgbClr val="005FAA"/>
    <a:srgbClr val="0781C9"/>
    <a:srgbClr val="007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41" autoAdjust="0"/>
    <p:restoredTop sz="94638" autoAdjust="0"/>
  </p:normalViewPr>
  <p:slideViewPr>
    <p:cSldViewPr snapToGrid="0" snapToObjects="1">
      <p:cViewPr varScale="1">
        <p:scale>
          <a:sx n="62" d="100"/>
          <a:sy n="62" d="100"/>
        </p:scale>
        <p:origin x="2942"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2" d="100"/>
          <a:sy n="72" d="100"/>
        </p:scale>
        <p:origin x="301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55A34-6AAE-244B-8D48-A1641ADA5B95}" type="datetimeFigureOut">
              <a:rPr lang="en-US" smtClean="0"/>
              <a:t>7/6/2025</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C2665-88F5-4C4B-9F8A-4D399E97F990}" type="slidenum">
              <a:rPr lang="en-US" smtClean="0"/>
              <a:t>‹#›</a:t>
            </a:fld>
            <a:endParaRPr lang="en-US" dirty="0"/>
          </a:p>
        </p:txBody>
      </p:sp>
    </p:spTree>
    <p:extLst>
      <p:ext uri="{BB962C8B-B14F-4D97-AF65-F5344CB8AC3E}">
        <p14:creationId xmlns:p14="http://schemas.microsoft.com/office/powerpoint/2010/main" val="3843467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2C2665-88F5-4C4B-9F8A-4D399E97F990}" type="slidenum">
              <a:rPr lang="en-US" smtClean="0"/>
              <a:t>1</a:t>
            </a:fld>
            <a:endParaRPr lang="en-US" dirty="0"/>
          </a:p>
        </p:txBody>
      </p:sp>
    </p:spTree>
    <p:extLst>
      <p:ext uri="{BB962C8B-B14F-4D97-AF65-F5344CB8AC3E}">
        <p14:creationId xmlns:p14="http://schemas.microsoft.com/office/powerpoint/2010/main" val="2044524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tif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hyperlink" Target="http://www.schorkgroup.com/" TargetMode="External"/><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calendly.com/stephenschork" TargetMode="External"/><Relationship Id="rId7"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hyperlink" Target="http://www.schorkgroup.com/" TargetMode="External"/><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schorkgroup.com/" TargetMode="External"/><Relationship Id="rId5" Type="http://schemas.openxmlformats.org/officeDocument/2006/relationships/image" Target="../media/image8.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image" Target="../media/image19.jpg"/><Relationship Id="rId1" Type="http://schemas.openxmlformats.org/officeDocument/2006/relationships/slideMaster" Target="../slideMasters/slideMaster2.xml"/><Relationship Id="rId4" Type="http://schemas.openxmlformats.org/officeDocument/2006/relationships/image" Target="../media/image4.tif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tiff"/><Relationship Id="rId5" Type="http://schemas.openxmlformats.org/officeDocument/2006/relationships/slide" Target="../slides/slide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0.png"/><Relationship Id="rId4" Type="http://schemas.openxmlformats.org/officeDocument/2006/relationships/hyperlink" Target="http://www.schorkgroup.com/"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hyperlink" Target="http://www.schorkgroup.com/" TargetMode="Externa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www.schorkgroup.com/" TargetMode="External"/><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calendly.com/stephenschork" TargetMode="External"/><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hyperlink" Target="http://www.schorkgroup.com/" TargetMode="External"/><Relationship Id="rId5" Type="http://schemas.openxmlformats.org/officeDocument/2006/relationships/image" Target="../media/image7.png"/><Relationship Id="rId4"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schorkgroup.com/" TargetMode="External"/><Relationship Id="rId5" Type="http://schemas.openxmlformats.org/officeDocument/2006/relationships/image" Target="../media/image8.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schorkgroup.com/"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www.schorkgroup.com/" TargetMode="External"/><Relationship Id="rId5" Type="http://schemas.openxmlformats.org/officeDocument/2006/relationships/image" Target="../media/image8.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hyperlink" Target="http://www.schorkgroup.com/" TargetMode="Externa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bg>
      <p:bgPr>
        <a:solidFill>
          <a:schemeClr val="bg1"/>
        </a:solidFill>
        <a:effectLst/>
      </p:bgPr>
    </p:bg>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21D09356-9E0D-F441-855E-B99E5BF6BFBA}"/>
              </a:ext>
            </a:extLst>
          </p:cNvPr>
          <p:cNvSpPr/>
          <p:nvPr userDrawn="1"/>
        </p:nvSpPr>
        <p:spPr>
          <a:xfrm flipH="1">
            <a:off x="0" y="0"/>
            <a:ext cx="6858000" cy="9143999"/>
          </a:xfrm>
          <a:prstGeom prst="rect">
            <a:avLst/>
          </a:prstGeom>
          <a:blipFill dpi="0" rotWithShape="1">
            <a:blip r:embed="rId2"/>
            <a:srcRect/>
            <a:stretch>
              <a:fillRect l="-50000" r="-50000"/>
            </a:stretch>
          </a:blipFill>
        </p:spPr>
        <p:txBody>
          <a:bodyPr wrap="square" lIns="0" tIns="0" rIns="0" bIns="0" rtlCol="0"/>
          <a:lstStyle/>
          <a:p>
            <a:endParaRPr dirty="0"/>
          </a:p>
        </p:txBody>
      </p:sp>
      <p:sp>
        <p:nvSpPr>
          <p:cNvPr id="7" name="object 3">
            <a:extLst>
              <a:ext uri="{FF2B5EF4-FFF2-40B4-BE49-F238E27FC236}">
                <a16:creationId xmlns:a16="http://schemas.microsoft.com/office/drawing/2014/main" id="{64764996-5E7F-904D-A932-BC5CCD5EAB6A}"/>
              </a:ext>
            </a:extLst>
          </p:cNvPr>
          <p:cNvSpPr/>
          <p:nvPr userDrawn="1"/>
        </p:nvSpPr>
        <p:spPr>
          <a:xfrm>
            <a:off x="228600" y="277286"/>
            <a:ext cx="3407735" cy="7011034"/>
          </a:xfrm>
          <a:custGeom>
            <a:avLst/>
            <a:gdLst/>
            <a:ahLst/>
            <a:cxnLst/>
            <a:rect l="l" t="t" r="r" b="b"/>
            <a:pathLst>
              <a:path w="2581275" h="7011034">
                <a:moveTo>
                  <a:pt x="0" y="7010712"/>
                </a:moveTo>
                <a:lnTo>
                  <a:pt x="2581154" y="7010712"/>
                </a:lnTo>
                <a:lnTo>
                  <a:pt x="2581154" y="0"/>
                </a:lnTo>
                <a:lnTo>
                  <a:pt x="0" y="0"/>
                </a:lnTo>
                <a:lnTo>
                  <a:pt x="0" y="7010712"/>
                </a:lnTo>
                <a:close/>
              </a:path>
            </a:pathLst>
          </a:custGeom>
          <a:solidFill>
            <a:srgbClr val="00AAFF">
              <a:alpha val="89000"/>
            </a:srgbClr>
          </a:solidFill>
        </p:spPr>
        <p:txBody>
          <a:bodyPr wrap="square" lIns="0" tIns="0" rIns="0" bIns="0" rtlCol="0"/>
          <a:lstStyle/>
          <a:p>
            <a:endParaRPr dirty="0"/>
          </a:p>
        </p:txBody>
      </p:sp>
      <p:sp>
        <p:nvSpPr>
          <p:cNvPr id="11" name="object 8">
            <a:extLst>
              <a:ext uri="{FF2B5EF4-FFF2-40B4-BE49-F238E27FC236}">
                <a16:creationId xmlns:a16="http://schemas.microsoft.com/office/drawing/2014/main" id="{65E131D0-656D-4B4E-B291-D96D39B1F03D}"/>
              </a:ext>
            </a:extLst>
          </p:cNvPr>
          <p:cNvSpPr/>
          <p:nvPr userDrawn="1"/>
        </p:nvSpPr>
        <p:spPr>
          <a:xfrm>
            <a:off x="228600" y="8726699"/>
            <a:ext cx="6400800" cy="140015"/>
          </a:xfrm>
          <a:prstGeom prst="rect">
            <a:avLst/>
          </a:prstGeom>
          <a:blipFill>
            <a:blip r:embed="rId3" cstate="print"/>
            <a:stretch>
              <a:fillRect/>
            </a:stretch>
          </a:blipFill>
        </p:spPr>
        <p:txBody>
          <a:bodyPr wrap="square" lIns="0" tIns="0" rIns="0" bIns="0" rtlCol="0"/>
          <a:lstStyle/>
          <a:p>
            <a:endParaRPr dirty="0"/>
          </a:p>
        </p:txBody>
      </p:sp>
      <p:sp>
        <p:nvSpPr>
          <p:cNvPr id="12" name="object 4">
            <a:extLst>
              <a:ext uri="{FF2B5EF4-FFF2-40B4-BE49-F238E27FC236}">
                <a16:creationId xmlns:a16="http://schemas.microsoft.com/office/drawing/2014/main" id="{FE25A95E-BB98-AF48-A505-FAADE9672958}"/>
              </a:ext>
            </a:extLst>
          </p:cNvPr>
          <p:cNvSpPr/>
          <p:nvPr userDrawn="1"/>
        </p:nvSpPr>
        <p:spPr>
          <a:xfrm>
            <a:off x="2184823" y="6600999"/>
            <a:ext cx="1042626" cy="369332"/>
          </a:xfrm>
          <a:prstGeom prst="rect">
            <a:avLst/>
          </a:prstGeom>
          <a:blipFill>
            <a:blip r:embed="rId4" cstate="print"/>
            <a:stretch>
              <a:fillRect/>
            </a:stretch>
          </a:blipFill>
        </p:spPr>
        <p:txBody>
          <a:bodyPr wrap="square" lIns="0" tIns="0" rIns="0" bIns="0" rtlCol="0"/>
          <a:lstStyle/>
          <a:p>
            <a:endParaRPr dirty="0"/>
          </a:p>
        </p:txBody>
      </p:sp>
      <p:sp>
        <p:nvSpPr>
          <p:cNvPr id="2" name="Rectangle 1">
            <a:extLst>
              <a:ext uri="{FF2B5EF4-FFF2-40B4-BE49-F238E27FC236}">
                <a16:creationId xmlns:a16="http://schemas.microsoft.com/office/drawing/2014/main" id="{C2F5B705-1348-514A-94F6-DE6892F04E12}"/>
              </a:ext>
            </a:extLst>
          </p:cNvPr>
          <p:cNvSpPr/>
          <p:nvPr userDrawn="1"/>
        </p:nvSpPr>
        <p:spPr>
          <a:xfrm>
            <a:off x="393699" y="2879823"/>
            <a:ext cx="2956835" cy="523220"/>
          </a:xfrm>
          <a:prstGeom prst="rect">
            <a:avLst/>
          </a:prstGeom>
        </p:spPr>
        <p:txBody>
          <a:bodyPr wrap="none">
            <a:spAutoFit/>
          </a:bodyPr>
          <a:lstStyle/>
          <a:p>
            <a:r>
              <a:rPr kumimoji="0" lang="en-US" sz="28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AT THE MARKET</a:t>
            </a:r>
            <a:endParaRPr lang="en-US" dirty="0"/>
          </a:p>
        </p:txBody>
      </p:sp>
      <p:sp>
        <p:nvSpPr>
          <p:cNvPr id="3" name="Rectangle 2">
            <a:extLst>
              <a:ext uri="{FF2B5EF4-FFF2-40B4-BE49-F238E27FC236}">
                <a16:creationId xmlns:a16="http://schemas.microsoft.com/office/drawing/2014/main" id="{2A0A6B23-2200-6C4D-A7E1-03A2FE5FBBB0}"/>
              </a:ext>
            </a:extLst>
          </p:cNvPr>
          <p:cNvSpPr/>
          <p:nvPr userDrawn="1"/>
        </p:nvSpPr>
        <p:spPr>
          <a:xfrm>
            <a:off x="369367" y="5655858"/>
            <a:ext cx="1167756" cy="286232"/>
          </a:xfrm>
          <a:prstGeom prst="rect">
            <a:avLst/>
          </a:prstGeom>
        </p:spPr>
        <p:txBody>
          <a:bodyPr wrap="non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FFFFFF"/>
                </a:solidFill>
                <a:effectLst/>
                <a:uLnTx/>
                <a:uFillTx/>
                <a:latin typeface="+mn-lt"/>
                <a:ea typeface="+mn-ea"/>
                <a:cs typeface="+mn-cs"/>
              </a:rPr>
              <a:t>Provided by</a:t>
            </a:r>
          </a:p>
        </p:txBody>
      </p:sp>
      <p:pic>
        <p:nvPicPr>
          <p:cNvPr id="4" name="Picture 3">
            <a:extLst>
              <a:ext uri="{FF2B5EF4-FFF2-40B4-BE49-F238E27FC236}">
                <a16:creationId xmlns:a16="http://schemas.microsoft.com/office/drawing/2014/main" id="{26DDEE3A-3E53-D143-A9E0-678E95823B96}"/>
              </a:ext>
            </a:extLst>
          </p:cNvPr>
          <p:cNvPicPr>
            <a:picLocks noChangeAspect="1"/>
          </p:cNvPicPr>
          <p:nvPr userDrawn="1"/>
        </p:nvPicPr>
        <p:blipFill>
          <a:blip r:embed="rId5"/>
          <a:stretch>
            <a:fillRect/>
          </a:stretch>
        </p:blipFill>
        <p:spPr>
          <a:xfrm>
            <a:off x="453478" y="5991938"/>
            <a:ext cx="1130300" cy="1130300"/>
          </a:xfrm>
          <a:prstGeom prst="rect">
            <a:avLst/>
          </a:prstGeom>
        </p:spPr>
      </p:pic>
      <p:sp>
        <p:nvSpPr>
          <p:cNvPr id="13" name="Date Placeholder 3">
            <a:extLst>
              <a:ext uri="{FF2B5EF4-FFF2-40B4-BE49-F238E27FC236}">
                <a16:creationId xmlns:a16="http://schemas.microsoft.com/office/drawing/2014/main" id="{209710DC-DED9-154B-8735-0BD3F1E2E047}"/>
              </a:ext>
            </a:extLst>
          </p:cNvPr>
          <p:cNvSpPr>
            <a:spLocks noGrp="1"/>
          </p:cNvSpPr>
          <p:nvPr>
            <p:ph type="dt" sz="half" idx="2"/>
          </p:nvPr>
        </p:nvSpPr>
        <p:spPr>
          <a:xfrm>
            <a:off x="393699" y="3300418"/>
            <a:ext cx="3014982" cy="438705"/>
          </a:xfrm>
          <a:prstGeom prst="rect">
            <a:avLst/>
          </a:prstGeom>
        </p:spPr>
        <p:txBody>
          <a:bodyPr vert="horz" lIns="91440" tIns="45720" rIns="91440" bIns="45720" rtlCol="0" anchor="ctr"/>
          <a:lstStyle>
            <a:lvl1pPr algn="l">
              <a:defRPr sz="1400" b="0" i="1">
                <a:solidFill>
                  <a:schemeClr val="bg1"/>
                </a:solidFill>
              </a:defRPr>
            </a:lvl1pPr>
          </a:lstStyle>
          <a:p>
            <a:endParaRPr lang="en-US" dirty="0"/>
          </a:p>
        </p:txBody>
      </p:sp>
    </p:spTree>
    <p:extLst>
      <p:ext uri="{BB962C8B-B14F-4D97-AF65-F5344CB8AC3E}">
        <p14:creationId xmlns:p14="http://schemas.microsoft.com/office/powerpoint/2010/main" val="320033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wer Fir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9837" y="1167748"/>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8766" y="3638367"/>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8766" y="6128061"/>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92917803-BB19-544F-9FB1-01DA43D2395D}"/>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ADAD3D4C-0A7D-984C-B4CC-67A5D62B60AA}"/>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D8CA2CC1-8B3E-8941-B7F4-BB4A5D7A7087}"/>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4" name="Group 3">
            <a:extLst>
              <a:ext uri="{FF2B5EF4-FFF2-40B4-BE49-F238E27FC236}">
                <a16:creationId xmlns:a16="http://schemas.microsoft.com/office/drawing/2014/main" id="{71DBB07A-B780-492A-83BE-03B03336B2CC}"/>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E7EEF8C4-FF97-DF4D-894B-9C8FB8F5C4BD}"/>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EE9EBECD-52E7-5243-ABEF-647A3DC746C5}"/>
                </a:ext>
              </a:extLst>
            </p:cNvPr>
            <p:cNvPicPr>
              <a:picLocks noChangeAspect="1"/>
            </p:cNvPicPr>
            <p:nvPr/>
          </p:nvPicPr>
          <p:blipFill>
            <a:blip r:embed="rId3"/>
            <a:srcRect/>
            <a:stretch/>
          </p:blipFill>
          <p:spPr>
            <a:xfrm>
              <a:off x="6125398" y="742753"/>
              <a:ext cx="237970" cy="237970"/>
            </a:xfrm>
            <a:prstGeom prst="rect">
              <a:avLst/>
            </a:prstGeom>
          </p:spPr>
        </p:pic>
      </p:grpSp>
      <p:sp>
        <p:nvSpPr>
          <p:cNvPr id="50" name="Graphic 54">
            <a:extLst>
              <a:ext uri="{FF2B5EF4-FFF2-40B4-BE49-F238E27FC236}">
                <a16:creationId xmlns:a16="http://schemas.microsoft.com/office/drawing/2014/main" id="{35F0B5FA-E8A7-1D44-B11F-D436FBDED22C}"/>
              </a:ext>
            </a:extLst>
          </p:cNvPr>
          <p:cNvSpPr/>
          <p:nvPr userDrawn="1"/>
        </p:nvSpPr>
        <p:spPr>
          <a:xfrm>
            <a:off x="460300" y="366118"/>
            <a:ext cx="128579" cy="202585"/>
          </a:xfrm>
          <a:custGeom>
            <a:avLst/>
            <a:gdLst>
              <a:gd name="connsiteX0" fmla="*/ 115867 w 128579"/>
              <a:gd name="connsiteY0" fmla="*/ 0 h 202585"/>
              <a:gd name="connsiteX1" fmla="*/ 0 w 128579"/>
              <a:gd name="connsiteY1" fmla="*/ 115189 h 202585"/>
              <a:gd name="connsiteX2" fmla="*/ 42976 w 128579"/>
              <a:gd name="connsiteY2" fmla="*/ 115189 h 202585"/>
              <a:gd name="connsiteX3" fmla="*/ 9942 w 128579"/>
              <a:gd name="connsiteY3" fmla="*/ 202585 h 202585"/>
              <a:gd name="connsiteX4" fmla="*/ 128579 w 128579"/>
              <a:gd name="connsiteY4" fmla="*/ 87389 h 202585"/>
              <a:gd name="connsiteX5" fmla="*/ 85596 w 128579"/>
              <a:gd name="connsiteY5" fmla="*/ 87389 h 2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9" h="202585">
                <a:moveTo>
                  <a:pt x="115867" y="0"/>
                </a:moveTo>
                <a:lnTo>
                  <a:pt x="0" y="115189"/>
                </a:lnTo>
                <a:lnTo>
                  <a:pt x="42976" y="115189"/>
                </a:lnTo>
                <a:lnTo>
                  <a:pt x="9942" y="202585"/>
                </a:lnTo>
                <a:lnTo>
                  <a:pt x="128579" y="87389"/>
                </a:lnTo>
                <a:lnTo>
                  <a:pt x="85596" y="87389"/>
                </a:lnTo>
                <a:close/>
              </a:path>
            </a:pathLst>
          </a:custGeom>
          <a:solidFill>
            <a:schemeClr val="bg1"/>
          </a:solidFill>
          <a:ln w="7144" cap="flat">
            <a:noFill/>
            <a:prstDash val="solid"/>
            <a:miter/>
          </a:ln>
        </p:spPr>
        <p:txBody>
          <a:bodyPr rtlCol="0" anchor="ctr"/>
          <a:lstStyle/>
          <a:p>
            <a:endParaRPr lang="en-US" dirty="0"/>
          </a:p>
        </p:txBody>
      </p:sp>
      <p:grpSp>
        <p:nvGrpSpPr>
          <p:cNvPr id="65" name="Group 64">
            <a:extLst>
              <a:ext uri="{FF2B5EF4-FFF2-40B4-BE49-F238E27FC236}">
                <a16:creationId xmlns:a16="http://schemas.microsoft.com/office/drawing/2014/main" id="{338736E6-CBD7-7F4F-94AB-6F4A80A38760}"/>
              </a:ext>
            </a:extLst>
          </p:cNvPr>
          <p:cNvGrpSpPr>
            <a:grpSpLocks noChangeAspect="1"/>
          </p:cNvGrpSpPr>
          <p:nvPr userDrawn="1"/>
        </p:nvGrpSpPr>
        <p:grpSpPr>
          <a:xfrm>
            <a:off x="348500" y="8598287"/>
            <a:ext cx="5303520" cy="113294"/>
            <a:chOff x="540001" y="10013667"/>
            <a:chExt cx="6480393" cy="138430"/>
          </a:xfrm>
        </p:grpSpPr>
        <p:sp>
          <p:nvSpPr>
            <p:cNvPr id="66" name="object 19">
              <a:extLst>
                <a:ext uri="{FF2B5EF4-FFF2-40B4-BE49-F238E27FC236}">
                  <a16:creationId xmlns:a16="http://schemas.microsoft.com/office/drawing/2014/main" id="{78578555-A2DE-4543-8D26-6CB034FCAF3E}"/>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8DC63F"/>
            </a:solidFill>
          </p:spPr>
          <p:txBody>
            <a:bodyPr wrap="square" lIns="0" tIns="0" rIns="0" bIns="0" rtlCol="0"/>
            <a:lstStyle/>
            <a:p>
              <a:endParaRPr dirty="0"/>
            </a:p>
          </p:txBody>
        </p:sp>
        <p:sp>
          <p:nvSpPr>
            <p:cNvPr id="67" name="object 20">
              <a:extLst>
                <a:ext uri="{FF2B5EF4-FFF2-40B4-BE49-F238E27FC236}">
                  <a16:creationId xmlns:a16="http://schemas.microsoft.com/office/drawing/2014/main" id="{3FFADE8D-E717-2746-AA68-6DA59BA21AD7}"/>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60C3AD"/>
            </a:solidFill>
          </p:spPr>
          <p:txBody>
            <a:bodyPr wrap="square" lIns="0" tIns="0" rIns="0" bIns="0" rtlCol="0"/>
            <a:lstStyle/>
            <a:p>
              <a:endParaRPr dirty="0"/>
            </a:p>
          </p:txBody>
        </p:sp>
        <p:sp>
          <p:nvSpPr>
            <p:cNvPr id="69" name="object 21">
              <a:extLst>
                <a:ext uri="{FF2B5EF4-FFF2-40B4-BE49-F238E27FC236}">
                  <a16:creationId xmlns:a16="http://schemas.microsoft.com/office/drawing/2014/main" id="{91BBB2B3-0EE9-114B-9F22-DFEF46047BD5}"/>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D7DF23"/>
            </a:solidFill>
          </p:spPr>
          <p:txBody>
            <a:bodyPr wrap="square" lIns="0" tIns="0" rIns="0" bIns="0" rtlCol="0"/>
            <a:lstStyle/>
            <a:p>
              <a:endParaRPr dirty="0"/>
            </a:p>
          </p:txBody>
        </p:sp>
        <p:sp>
          <p:nvSpPr>
            <p:cNvPr id="76" name="object 22">
              <a:extLst>
                <a:ext uri="{FF2B5EF4-FFF2-40B4-BE49-F238E27FC236}">
                  <a16:creationId xmlns:a16="http://schemas.microsoft.com/office/drawing/2014/main" id="{191C7B13-EA45-564E-9FA6-92984259240F}"/>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8DC63F"/>
            </a:solidFill>
          </p:spPr>
          <p:txBody>
            <a:bodyPr wrap="square" lIns="0" tIns="0" rIns="0" bIns="0" rtlCol="0"/>
            <a:lstStyle/>
            <a:p>
              <a:endParaRPr dirty="0"/>
            </a:p>
          </p:txBody>
        </p:sp>
        <p:sp>
          <p:nvSpPr>
            <p:cNvPr id="77" name="object 23">
              <a:extLst>
                <a:ext uri="{FF2B5EF4-FFF2-40B4-BE49-F238E27FC236}">
                  <a16:creationId xmlns:a16="http://schemas.microsoft.com/office/drawing/2014/main" id="{AE4DD491-60C8-8440-9CEF-FCE812A31833}"/>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60C3AD"/>
            </a:solidFill>
          </p:spPr>
          <p:txBody>
            <a:bodyPr wrap="square" lIns="0" tIns="0" rIns="0" bIns="0" rtlCol="0"/>
            <a:lstStyle/>
            <a:p>
              <a:endParaRPr dirty="0"/>
            </a:p>
          </p:txBody>
        </p:sp>
        <p:sp>
          <p:nvSpPr>
            <p:cNvPr id="78" name="object 24">
              <a:extLst>
                <a:ext uri="{FF2B5EF4-FFF2-40B4-BE49-F238E27FC236}">
                  <a16:creationId xmlns:a16="http://schemas.microsoft.com/office/drawing/2014/main" id="{3843248D-2FC9-2149-96B0-34252EF94935}"/>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8DC63F"/>
            </a:solidFill>
          </p:spPr>
          <p:txBody>
            <a:bodyPr wrap="square" lIns="0" tIns="0" rIns="0" bIns="0" rtlCol="0"/>
            <a:lstStyle/>
            <a:p>
              <a:endParaRPr dirty="0"/>
            </a:p>
          </p:txBody>
        </p:sp>
        <p:sp>
          <p:nvSpPr>
            <p:cNvPr id="79" name="object 25">
              <a:extLst>
                <a:ext uri="{FF2B5EF4-FFF2-40B4-BE49-F238E27FC236}">
                  <a16:creationId xmlns:a16="http://schemas.microsoft.com/office/drawing/2014/main" id="{6BB5470C-A488-E24D-809C-6FE28B7E52DA}"/>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B259"/>
            </a:solidFill>
          </p:spPr>
          <p:txBody>
            <a:bodyPr wrap="square" lIns="0" tIns="0" rIns="0" bIns="0" rtlCol="0"/>
            <a:lstStyle/>
            <a:p>
              <a:endParaRPr dirty="0"/>
            </a:p>
          </p:txBody>
        </p:sp>
        <p:sp>
          <p:nvSpPr>
            <p:cNvPr id="80" name="object 26">
              <a:extLst>
                <a:ext uri="{FF2B5EF4-FFF2-40B4-BE49-F238E27FC236}">
                  <a16:creationId xmlns:a16="http://schemas.microsoft.com/office/drawing/2014/main" id="{10A99D4D-42F7-9F42-8BBE-3BC578049C5A}"/>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8177"/>
            </a:solidFill>
          </p:spPr>
          <p:txBody>
            <a:bodyPr wrap="square" lIns="0" tIns="0" rIns="0" bIns="0" rtlCol="0"/>
            <a:lstStyle/>
            <a:p>
              <a:endParaRPr dirty="0"/>
            </a:p>
          </p:txBody>
        </p:sp>
        <p:sp>
          <p:nvSpPr>
            <p:cNvPr id="81" name="object 27">
              <a:extLst>
                <a:ext uri="{FF2B5EF4-FFF2-40B4-BE49-F238E27FC236}">
                  <a16:creationId xmlns:a16="http://schemas.microsoft.com/office/drawing/2014/main" id="{499C1083-4BEC-9345-ACB1-31F25D63C477}"/>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B259"/>
            </a:solidFill>
          </p:spPr>
          <p:txBody>
            <a:bodyPr wrap="square" lIns="0" tIns="0" rIns="0" bIns="0" rtlCol="0"/>
            <a:lstStyle/>
            <a:p>
              <a:endParaRPr dirty="0"/>
            </a:p>
          </p:txBody>
        </p:sp>
        <p:sp>
          <p:nvSpPr>
            <p:cNvPr id="82" name="object 28">
              <a:extLst>
                <a:ext uri="{FF2B5EF4-FFF2-40B4-BE49-F238E27FC236}">
                  <a16:creationId xmlns:a16="http://schemas.microsoft.com/office/drawing/2014/main" id="{2F7F13B6-FFA5-834A-8350-969B79C994A6}"/>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B259"/>
            </a:solidFill>
          </p:spPr>
          <p:txBody>
            <a:bodyPr wrap="square" lIns="0" tIns="0" rIns="0" bIns="0" rtlCol="0"/>
            <a:lstStyle/>
            <a:p>
              <a:endParaRPr dirty="0"/>
            </a:p>
          </p:txBody>
        </p:sp>
        <p:sp>
          <p:nvSpPr>
            <p:cNvPr id="83" name="object 29">
              <a:extLst>
                <a:ext uri="{FF2B5EF4-FFF2-40B4-BE49-F238E27FC236}">
                  <a16:creationId xmlns:a16="http://schemas.microsoft.com/office/drawing/2014/main" id="{5B076945-4619-DD46-B8F3-05EDCC783A34}"/>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8177"/>
            </a:solidFill>
          </p:spPr>
          <p:txBody>
            <a:bodyPr wrap="square" lIns="0" tIns="0" rIns="0" bIns="0" rtlCol="0"/>
            <a:lstStyle/>
            <a:p>
              <a:endParaRPr dirty="0"/>
            </a:p>
          </p:txBody>
        </p:sp>
      </p:grpSp>
      <p:pic>
        <p:nvPicPr>
          <p:cNvPr id="84" name="Picture 83">
            <a:extLst>
              <a:ext uri="{FF2B5EF4-FFF2-40B4-BE49-F238E27FC236}">
                <a16:creationId xmlns:a16="http://schemas.microsoft.com/office/drawing/2014/main" id="{FB47DB98-2178-C74F-9F20-DEDD65797660}"/>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56" name="Rectangle 55">
            <a:extLst>
              <a:ext uri="{FF2B5EF4-FFF2-40B4-BE49-F238E27FC236}">
                <a16:creationId xmlns:a16="http://schemas.microsoft.com/office/drawing/2014/main" id="{072FAB59-320E-4734-BBB6-DCA0C68EB2F4}"/>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94497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wer La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9837" y="1167748"/>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65118" y="3638367"/>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8766" y="6128061"/>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6ED340E9-2C95-CC47-B4D5-8DD98B30700D}"/>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98701CA0-1877-E84B-B6A5-202FC954C4FC}"/>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80E3FE86-AF2D-554A-9FB5-A1D136C678A3}"/>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sp>
        <p:nvSpPr>
          <p:cNvPr id="47" name="Oval 46">
            <a:extLst>
              <a:ext uri="{FF2B5EF4-FFF2-40B4-BE49-F238E27FC236}">
                <a16:creationId xmlns:a16="http://schemas.microsoft.com/office/drawing/2014/main" id="{ED9A594F-B3D6-D541-A152-C341849F24C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DB3DCDB1-8B4A-4A41-987C-CF1C5D1AD783}"/>
              </a:ext>
            </a:extLst>
          </p:cNvPr>
          <p:cNvPicPr>
            <a:picLocks noChangeAspect="1"/>
          </p:cNvPicPr>
          <p:nvPr/>
        </p:nvPicPr>
        <p:blipFill>
          <a:blip r:embed="rId3"/>
          <a:srcRect/>
          <a:stretch/>
        </p:blipFill>
        <p:spPr>
          <a:xfrm>
            <a:off x="6125398" y="742753"/>
            <a:ext cx="237970" cy="237970"/>
          </a:xfrm>
          <a:prstGeom prst="rect">
            <a:avLst/>
          </a:prstGeom>
        </p:spPr>
      </p:pic>
      <p:sp>
        <p:nvSpPr>
          <p:cNvPr id="50" name="Graphic 54">
            <a:extLst>
              <a:ext uri="{FF2B5EF4-FFF2-40B4-BE49-F238E27FC236}">
                <a16:creationId xmlns:a16="http://schemas.microsoft.com/office/drawing/2014/main" id="{649EF752-11B8-F743-A7A5-0685044F652A}"/>
              </a:ext>
            </a:extLst>
          </p:cNvPr>
          <p:cNvSpPr/>
          <p:nvPr userDrawn="1"/>
        </p:nvSpPr>
        <p:spPr>
          <a:xfrm>
            <a:off x="460300" y="366118"/>
            <a:ext cx="128579" cy="202585"/>
          </a:xfrm>
          <a:custGeom>
            <a:avLst/>
            <a:gdLst>
              <a:gd name="connsiteX0" fmla="*/ 115867 w 128579"/>
              <a:gd name="connsiteY0" fmla="*/ 0 h 202585"/>
              <a:gd name="connsiteX1" fmla="*/ 0 w 128579"/>
              <a:gd name="connsiteY1" fmla="*/ 115189 h 202585"/>
              <a:gd name="connsiteX2" fmla="*/ 42976 w 128579"/>
              <a:gd name="connsiteY2" fmla="*/ 115189 h 202585"/>
              <a:gd name="connsiteX3" fmla="*/ 9942 w 128579"/>
              <a:gd name="connsiteY3" fmla="*/ 202585 h 202585"/>
              <a:gd name="connsiteX4" fmla="*/ 128579 w 128579"/>
              <a:gd name="connsiteY4" fmla="*/ 87389 h 202585"/>
              <a:gd name="connsiteX5" fmla="*/ 85596 w 128579"/>
              <a:gd name="connsiteY5" fmla="*/ 87389 h 2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9" h="202585">
                <a:moveTo>
                  <a:pt x="115867" y="0"/>
                </a:moveTo>
                <a:lnTo>
                  <a:pt x="0" y="115189"/>
                </a:lnTo>
                <a:lnTo>
                  <a:pt x="42976" y="115189"/>
                </a:lnTo>
                <a:lnTo>
                  <a:pt x="9942" y="202585"/>
                </a:lnTo>
                <a:lnTo>
                  <a:pt x="128579" y="87389"/>
                </a:lnTo>
                <a:lnTo>
                  <a:pt x="85596" y="87389"/>
                </a:lnTo>
                <a:close/>
              </a:path>
            </a:pathLst>
          </a:custGeom>
          <a:solidFill>
            <a:schemeClr val="bg1"/>
          </a:solidFill>
          <a:ln w="7144" cap="flat">
            <a:noFill/>
            <a:prstDash val="solid"/>
            <a:miter/>
          </a:ln>
        </p:spPr>
        <p:txBody>
          <a:bodyPr rtlCol="0" anchor="ctr"/>
          <a:lstStyle/>
          <a:p>
            <a:endParaRPr lang="en-US" dirty="0"/>
          </a:p>
        </p:txBody>
      </p:sp>
      <p:grpSp>
        <p:nvGrpSpPr>
          <p:cNvPr id="42" name="Group 41">
            <a:extLst>
              <a:ext uri="{FF2B5EF4-FFF2-40B4-BE49-F238E27FC236}">
                <a16:creationId xmlns:a16="http://schemas.microsoft.com/office/drawing/2014/main" id="{707793D7-6862-324D-B925-A60ED35D3486}"/>
              </a:ext>
            </a:extLst>
          </p:cNvPr>
          <p:cNvGrpSpPr>
            <a:grpSpLocks noChangeAspect="1"/>
          </p:cNvGrpSpPr>
          <p:nvPr userDrawn="1"/>
        </p:nvGrpSpPr>
        <p:grpSpPr>
          <a:xfrm>
            <a:off x="348500" y="8598287"/>
            <a:ext cx="5303520" cy="113294"/>
            <a:chOff x="540001" y="10013667"/>
            <a:chExt cx="6480393" cy="138430"/>
          </a:xfrm>
        </p:grpSpPr>
        <p:sp>
          <p:nvSpPr>
            <p:cNvPr id="46" name="object 19">
              <a:extLst>
                <a:ext uri="{FF2B5EF4-FFF2-40B4-BE49-F238E27FC236}">
                  <a16:creationId xmlns:a16="http://schemas.microsoft.com/office/drawing/2014/main" id="{219BCD95-F787-9142-9A7D-00FCC97BF150}"/>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8DC63F"/>
            </a:solidFill>
          </p:spPr>
          <p:txBody>
            <a:bodyPr wrap="square" lIns="0" tIns="0" rIns="0" bIns="0" rtlCol="0"/>
            <a:lstStyle/>
            <a:p>
              <a:endParaRPr dirty="0"/>
            </a:p>
          </p:txBody>
        </p:sp>
        <p:sp>
          <p:nvSpPr>
            <p:cNvPr id="51" name="object 20">
              <a:extLst>
                <a:ext uri="{FF2B5EF4-FFF2-40B4-BE49-F238E27FC236}">
                  <a16:creationId xmlns:a16="http://schemas.microsoft.com/office/drawing/2014/main" id="{5B2FE770-86C8-BD49-AE94-EF16B8A59AC2}"/>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60C3AD"/>
            </a:solidFill>
          </p:spPr>
          <p:txBody>
            <a:bodyPr wrap="square" lIns="0" tIns="0" rIns="0" bIns="0" rtlCol="0"/>
            <a:lstStyle/>
            <a:p>
              <a:endParaRPr dirty="0"/>
            </a:p>
          </p:txBody>
        </p:sp>
        <p:sp>
          <p:nvSpPr>
            <p:cNvPr id="53" name="object 21">
              <a:extLst>
                <a:ext uri="{FF2B5EF4-FFF2-40B4-BE49-F238E27FC236}">
                  <a16:creationId xmlns:a16="http://schemas.microsoft.com/office/drawing/2014/main" id="{248B6B85-BF96-E64E-9B9C-F478D3FF25CD}"/>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D7DF23"/>
            </a:solidFill>
          </p:spPr>
          <p:txBody>
            <a:bodyPr wrap="square" lIns="0" tIns="0" rIns="0" bIns="0" rtlCol="0"/>
            <a:lstStyle/>
            <a:p>
              <a:endParaRPr dirty="0"/>
            </a:p>
          </p:txBody>
        </p:sp>
        <p:sp>
          <p:nvSpPr>
            <p:cNvPr id="54" name="object 22">
              <a:extLst>
                <a:ext uri="{FF2B5EF4-FFF2-40B4-BE49-F238E27FC236}">
                  <a16:creationId xmlns:a16="http://schemas.microsoft.com/office/drawing/2014/main" id="{AAC6531C-F6CE-1245-AFE5-8961940F4AB6}"/>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8DC63F"/>
            </a:solidFill>
          </p:spPr>
          <p:txBody>
            <a:bodyPr wrap="square" lIns="0" tIns="0" rIns="0" bIns="0" rtlCol="0"/>
            <a:lstStyle/>
            <a:p>
              <a:endParaRPr dirty="0"/>
            </a:p>
          </p:txBody>
        </p:sp>
        <p:sp>
          <p:nvSpPr>
            <p:cNvPr id="55" name="object 23">
              <a:extLst>
                <a:ext uri="{FF2B5EF4-FFF2-40B4-BE49-F238E27FC236}">
                  <a16:creationId xmlns:a16="http://schemas.microsoft.com/office/drawing/2014/main" id="{63DA5F93-38A6-EB49-A36B-0708F5BAF77D}"/>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60C3AD"/>
            </a:solidFill>
          </p:spPr>
          <p:txBody>
            <a:bodyPr wrap="square" lIns="0" tIns="0" rIns="0" bIns="0" rtlCol="0"/>
            <a:lstStyle/>
            <a:p>
              <a:endParaRPr dirty="0"/>
            </a:p>
          </p:txBody>
        </p:sp>
        <p:sp>
          <p:nvSpPr>
            <p:cNvPr id="56" name="object 24">
              <a:extLst>
                <a:ext uri="{FF2B5EF4-FFF2-40B4-BE49-F238E27FC236}">
                  <a16:creationId xmlns:a16="http://schemas.microsoft.com/office/drawing/2014/main" id="{AA1CEF54-BE82-DE48-A7A0-90F3472D456B}"/>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8DC63F"/>
            </a:solidFill>
          </p:spPr>
          <p:txBody>
            <a:bodyPr wrap="square" lIns="0" tIns="0" rIns="0" bIns="0" rtlCol="0"/>
            <a:lstStyle/>
            <a:p>
              <a:endParaRPr dirty="0"/>
            </a:p>
          </p:txBody>
        </p:sp>
        <p:sp>
          <p:nvSpPr>
            <p:cNvPr id="57" name="object 25">
              <a:extLst>
                <a:ext uri="{FF2B5EF4-FFF2-40B4-BE49-F238E27FC236}">
                  <a16:creationId xmlns:a16="http://schemas.microsoft.com/office/drawing/2014/main" id="{3B718751-3696-074D-854A-FB4157A6CECA}"/>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B259"/>
            </a:solidFill>
          </p:spPr>
          <p:txBody>
            <a:bodyPr wrap="square" lIns="0" tIns="0" rIns="0" bIns="0" rtlCol="0"/>
            <a:lstStyle/>
            <a:p>
              <a:endParaRPr dirty="0"/>
            </a:p>
          </p:txBody>
        </p:sp>
        <p:sp>
          <p:nvSpPr>
            <p:cNvPr id="58" name="object 26">
              <a:extLst>
                <a:ext uri="{FF2B5EF4-FFF2-40B4-BE49-F238E27FC236}">
                  <a16:creationId xmlns:a16="http://schemas.microsoft.com/office/drawing/2014/main" id="{D7FC5D54-FF22-7A4A-82B6-A3BCDEC5538E}"/>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8177"/>
            </a:solidFill>
          </p:spPr>
          <p:txBody>
            <a:bodyPr wrap="square" lIns="0" tIns="0" rIns="0" bIns="0" rtlCol="0"/>
            <a:lstStyle/>
            <a:p>
              <a:endParaRPr dirty="0"/>
            </a:p>
          </p:txBody>
        </p:sp>
        <p:sp>
          <p:nvSpPr>
            <p:cNvPr id="59" name="object 27">
              <a:extLst>
                <a:ext uri="{FF2B5EF4-FFF2-40B4-BE49-F238E27FC236}">
                  <a16:creationId xmlns:a16="http://schemas.microsoft.com/office/drawing/2014/main" id="{55C0A874-F120-AD4A-AF98-E3895AAC5AF8}"/>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B259"/>
            </a:solidFill>
          </p:spPr>
          <p:txBody>
            <a:bodyPr wrap="square" lIns="0" tIns="0" rIns="0" bIns="0" rtlCol="0"/>
            <a:lstStyle/>
            <a:p>
              <a:endParaRPr dirty="0"/>
            </a:p>
          </p:txBody>
        </p:sp>
        <p:sp>
          <p:nvSpPr>
            <p:cNvPr id="61" name="object 28">
              <a:extLst>
                <a:ext uri="{FF2B5EF4-FFF2-40B4-BE49-F238E27FC236}">
                  <a16:creationId xmlns:a16="http://schemas.microsoft.com/office/drawing/2014/main" id="{A53A643E-AC90-0E44-AE19-062A71B8D015}"/>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B259"/>
            </a:solidFill>
          </p:spPr>
          <p:txBody>
            <a:bodyPr wrap="square" lIns="0" tIns="0" rIns="0" bIns="0" rtlCol="0"/>
            <a:lstStyle/>
            <a:p>
              <a:endParaRPr dirty="0"/>
            </a:p>
          </p:txBody>
        </p:sp>
        <p:sp>
          <p:nvSpPr>
            <p:cNvPr id="62" name="object 29">
              <a:extLst>
                <a:ext uri="{FF2B5EF4-FFF2-40B4-BE49-F238E27FC236}">
                  <a16:creationId xmlns:a16="http://schemas.microsoft.com/office/drawing/2014/main" id="{FA8EF322-9FE4-3B47-B989-576F27656C67}"/>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8177"/>
            </a:solidFill>
          </p:spPr>
          <p:txBody>
            <a:bodyPr wrap="square" lIns="0" tIns="0" rIns="0" bIns="0" rtlCol="0"/>
            <a:lstStyle/>
            <a:p>
              <a:endParaRPr dirty="0"/>
            </a:p>
          </p:txBody>
        </p:sp>
      </p:grpSp>
      <p:pic>
        <p:nvPicPr>
          <p:cNvPr id="63" name="Picture 62">
            <a:extLst>
              <a:ext uri="{FF2B5EF4-FFF2-40B4-BE49-F238E27FC236}">
                <a16:creationId xmlns:a16="http://schemas.microsoft.com/office/drawing/2014/main" id="{56C0E10E-AA4E-8B4A-94EA-721E65A18A9C}"/>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65" name="Rectangle 64">
            <a:extLst>
              <a:ext uri="{FF2B5EF4-FFF2-40B4-BE49-F238E27FC236}">
                <a16:creationId xmlns:a16="http://schemas.microsoft.com/office/drawing/2014/main" id="{B56B2181-D7DE-4D2F-AAFF-94784F0A8372}"/>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91096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b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3" name="Rectangle 52">
            <a:extLst>
              <a:ext uri="{FF2B5EF4-FFF2-40B4-BE49-F238E27FC236}">
                <a16:creationId xmlns:a16="http://schemas.microsoft.com/office/drawing/2014/main" id="{ED2D88A2-56DE-4248-B8DE-A853F5B171E2}"/>
              </a:ext>
            </a:extLst>
          </p:cNvPr>
          <p:cNvSpPr/>
          <p:nvPr userDrawn="1"/>
        </p:nvSpPr>
        <p:spPr>
          <a:xfrm>
            <a:off x="593603" y="303188"/>
            <a:ext cx="3193503" cy="353943"/>
          </a:xfrm>
          <a:prstGeom prst="rect">
            <a:avLst/>
          </a:prstGeom>
        </p:spPr>
        <p:txBody>
          <a:bodyPr wrap="none">
            <a:spAutoFit/>
          </a:bodyPr>
          <a:lstStyle/>
          <a:p>
            <a:r>
              <a:rPr kumimoji="0" lang="en-US" sz="17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ABOUT THE SCHORK GROUP</a:t>
            </a:r>
            <a:endParaRPr lang="en-US" dirty="0"/>
          </a:p>
        </p:txBody>
      </p:sp>
      <p:grpSp>
        <p:nvGrpSpPr>
          <p:cNvPr id="2" name="Group 1">
            <a:extLst>
              <a:ext uri="{FF2B5EF4-FFF2-40B4-BE49-F238E27FC236}">
                <a16:creationId xmlns:a16="http://schemas.microsoft.com/office/drawing/2014/main" id="{9F02C9B3-A9F5-428E-99F3-2444BB580802}"/>
              </a:ext>
            </a:extLst>
          </p:cNvPr>
          <p:cNvGrpSpPr/>
          <p:nvPr userDrawn="1"/>
        </p:nvGrpSpPr>
        <p:grpSpPr>
          <a:xfrm>
            <a:off x="6087058" y="704413"/>
            <a:ext cx="314651" cy="314651"/>
            <a:chOff x="6087058" y="704413"/>
            <a:chExt cx="314651" cy="314651"/>
          </a:xfrm>
        </p:grpSpPr>
        <p:sp>
          <p:nvSpPr>
            <p:cNvPr id="44" name="Oval 43">
              <a:extLst>
                <a:ext uri="{FF2B5EF4-FFF2-40B4-BE49-F238E27FC236}">
                  <a16:creationId xmlns:a16="http://schemas.microsoft.com/office/drawing/2014/main" id="{C69FF61A-5D50-974F-9F52-347E49CFE4AF}"/>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14">
              <a:hlinkClick r:id="" action="ppaction://noaction"/>
              <a:extLst>
                <a:ext uri="{FF2B5EF4-FFF2-40B4-BE49-F238E27FC236}">
                  <a16:creationId xmlns:a16="http://schemas.microsoft.com/office/drawing/2014/main" id="{5F253A6F-673C-604D-A9F8-E022BC977FFB}"/>
                </a:ext>
              </a:extLst>
            </p:cNvPr>
            <p:cNvPicPr>
              <a:picLocks noChangeAspect="1"/>
            </p:cNvPicPr>
            <p:nvPr/>
          </p:nvPicPr>
          <p:blipFill>
            <a:blip r:embed="rId3"/>
            <a:srcRect/>
            <a:stretch/>
          </p:blipFill>
          <p:spPr>
            <a:xfrm>
              <a:off x="6125398" y="742753"/>
              <a:ext cx="237970" cy="237970"/>
            </a:xfrm>
            <a:prstGeom prst="rect">
              <a:avLst/>
            </a:prstGeom>
          </p:spPr>
        </p:pic>
      </p:grpSp>
      <p:sp>
        <p:nvSpPr>
          <p:cNvPr id="32" name="object 4">
            <a:extLst>
              <a:ext uri="{FF2B5EF4-FFF2-40B4-BE49-F238E27FC236}">
                <a16:creationId xmlns:a16="http://schemas.microsoft.com/office/drawing/2014/main" id="{961111F2-1618-9547-8ED9-E65246062224}"/>
              </a:ext>
            </a:extLst>
          </p:cNvPr>
          <p:cNvSpPr>
            <a:spLocks noChangeAspect="1"/>
          </p:cNvSpPr>
          <p:nvPr userDrawn="1"/>
        </p:nvSpPr>
        <p:spPr>
          <a:xfrm>
            <a:off x="347384" y="8594629"/>
            <a:ext cx="5303520" cy="116012"/>
          </a:xfrm>
          <a:prstGeom prst="rect">
            <a:avLst/>
          </a:prstGeom>
          <a:blipFill>
            <a:blip r:embed="rId4" cstate="print"/>
            <a:stretch>
              <a:fillRect/>
            </a:stretch>
          </a:blipFill>
        </p:spPr>
        <p:txBody>
          <a:bodyPr wrap="square" lIns="0" tIns="0" rIns="0" bIns="0" rtlCol="0"/>
          <a:lstStyle/>
          <a:p>
            <a:endParaRPr dirty="0"/>
          </a:p>
        </p:txBody>
      </p:sp>
      <p:pic>
        <p:nvPicPr>
          <p:cNvPr id="33" name="Picture 32">
            <a:extLst>
              <a:ext uri="{FF2B5EF4-FFF2-40B4-BE49-F238E27FC236}">
                <a16:creationId xmlns:a16="http://schemas.microsoft.com/office/drawing/2014/main" id="{CE5B5447-61A1-3F4F-A986-5AD062E19E8D}"/>
              </a:ext>
            </a:extLst>
          </p:cNvPr>
          <p:cNvPicPr>
            <a:picLocks noChangeAspect="1"/>
          </p:cNvPicPr>
          <p:nvPr userDrawn="1"/>
        </p:nvPicPr>
        <p:blipFill>
          <a:blip r:embed="rId5"/>
          <a:stretch>
            <a:fillRect/>
          </a:stretch>
        </p:blipFill>
        <p:spPr>
          <a:xfrm>
            <a:off x="5815915" y="8499765"/>
            <a:ext cx="731520" cy="245745"/>
          </a:xfrm>
          <a:prstGeom prst="rect">
            <a:avLst/>
          </a:prstGeom>
        </p:spPr>
      </p:pic>
      <p:sp>
        <p:nvSpPr>
          <p:cNvPr id="34" name="Rectangle 33">
            <a:extLst>
              <a:ext uri="{FF2B5EF4-FFF2-40B4-BE49-F238E27FC236}">
                <a16:creationId xmlns:a16="http://schemas.microsoft.com/office/drawing/2014/main" id="{F8A6DA0E-4F2D-47B5-897A-1EB6D4EAD684}"/>
              </a:ext>
            </a:extLst>
          </p:cNvPr>
          <p:cNvSpPr/>
          <p:nvPr userDrawn="1"/>
        </p:nvSpPr>
        <p:spPr>
          <a:xfrm>
            <a:off x="564207" y="1240159"/>
            <a:ext cx="5729585" cy="6667905"/>
          </a:xfrm>
          <a:prstGeom prst="rect">
            <a:avLst/>
          </a:prstGeom>
        </p:spPr>
        <p:txBody>
          <a:bodyPr wrap="square">
            <a:noAutofit/>
          </a:bodyPr>
          <a:lstStyle/>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dirty="0">
                <a:solidFill>
                  <a:srgbClr val="910F7D"/>
                </a:solidFill>
                <a:latin typeface="+mn-lt"/>
              </a:rPr>
              <a:t>Profile</a:t>
            </a:r>
          </a:p>
          <a:p>
            <a:pPr algn="just">
              <a:lnSpc>
                <a:spcPct val="114000"/>
              </a:lnSpc>
              <a:spcAft>
                <a:spcPts val="600"/>
              </a:spcAft>
            </a:pPr>
            <a:r>
              <a:rPr lang="en-US" sz="1000" kern="1200" dirty="0">
                <a:solidFill>
                  <a:schemeClr val="tx1"/>
                </a:solidFill>
                <a:effectLst/>
                <a:latin typeface="+mn-lt"/>
                <a:ea typeface="+mn-ea"/>
                <a:cs typeface="+mn-cs"/>
              </a:rPr>
              <a:t>In 2005, Stephen Schork launched The Schork Group – an energy advisory firm that provides independent fundamental and quantitative analysis of the energy markets, with special emphasis on the impact of inconstant cost drivers on price volatility. Clients of The Schork Group represent the largest and most influential producers, marketers, financial institutions, traders, and end-users in the world.</a:t>
            </a:r>
          </a:p>
          <a:p>
            <a:pPr algn="just">
              <a:lnSpc>
                <a:spcPct val="114000"/>
              </a:lnSpc>
              <a:spcAft>
                <a:spcPts val="600"/>
              </a:spcAft>
            </a:pPr>
            <a:r>
              <a:rPr lang="en-US" sz="1000" kern="1200" dirty="0">
                <a:solidFill>
                  <a:schemeClr val="tx1"/>
                </a:solidFill>
                <a:effectLst/>
                <a:latin typeface="+mn-lt"/>
                <a:ea typeface="+mn-ea"/>
                <a:cs typeface="+mn-cs"/>
              </a:rPr>
              <a:t>The Schork Group is widely recognized as the energy industry’s foremost provider of price range forecasting. Professionals in the global energy arena rely on The Schork Group’s services to improve their economic performance while managing risk.</a:t>
            </a:r>
          </a:p>
          <a:p>
            <a:pPr algn="just">
              <a:lnSpc>
                <a:spcPct val="114000"/>
              </a:lnSpc>
              <a:spcAft>
                <a:spcPts val="600"/>
              </a:spcAft>
            </a:pPr>
            <a:r>
              <a:rPr lang="en-US" sz="1000" kern="1200" dirty="0">
                <a:solidFill>
                  <a:schemeClr val="tx1"/>
                </a:solidFill>
                <a:effectLst/>
                <a:latin typeface="+mn-lt"/>
                <a:ea typeface="+mn-ea"/>
                <a:cs typeface="+mn-cs"/>
              </a:rPr>
              <a:t>Through a multi-disciplinary approach to trading and idea generation, The Schork Group has developed a proprietary probabilistic modeling and volatility calculation methodology to signal statistically significant points at which buying/hedging is recommended.</a:t>
            </a:r>
          </a:p>
          <a:p>
            <a:pPr algn="just">
              <a:lnSpc>
                <a:spcPct val="114000"/>
              </a:lnSpc>
              <a:spcAft>
                <a:spcPts val="1800"/>
              </a:spcAft>
            </a:pPr>
            <a:r>
              <a:rPr lang="en-US" sz="1000" kern="1200" dirty="0">
                <a:solidFill>
                  <a:schemeClr val="tx1"/>
                </a:solidFill>
                <a:effectLst/>
                <a:latin typeface="+mn-lt"/>
                <a:ea typeface="+mn-ea"/>
                <a:cs typeface="+mn-cs"/>
              </a:rPr>
              <a:t>The company’s daily research note, </a:t>
            </a:r>
            <a:r>
              <a:rPr lang="en-US" sz="1000" b="1" kern="1200" dirty="0">
                <a:solidFill>
                  <a:schemeClr val="tx1"/>
                </a:solidFill>
                <a:effectLst/>
                <a:latin typeface="+mn-lt"/>
                <a:ea typeface="+mn-ea"/>
                <a:cs typeface="+mn-cs"/>
              </a:rPr>
              <a:t>The Schork Report</a:t>
            </a:r>
            <a:r>
              <a:rPr lang="en-US" sz="1000" kern="1200" dirty="0">
                <a:solidFill>
                  <a:schemeClr val="tx1"/>
                </a:solidFill>
                <a:effectLst/>
                <a:latin typeface="+mn-lt"/>
                <a:ea typeface="+mn-ea"/>
                <a:cs typeface="+mn-cs"/>
              </a:rPr>
              <a:t>, is the industry’s leading briefing tool which highlights key metrics of import to the energy markets. </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Presenter</a:t>
            </a:r>
          </a:p>
          <a:p>
            <a:pPr algn="just">
              <a:lnSpc>
                <a:spcPct val="114000"/>
              </a:lnSpc>
              <a:spcAft>
                <a:spcPts val="1800"/>
              </a:spcAft>
            </a:pPr>
            <a:r>
              <a:rPr lang="en-US" sz="1000" kern="1200" dirty="0">
                <a:solidFill>
                  <a:schemeClr val="tx1"/>
                </a:solidFill>
                <a:effectLst/>
                <a:latin typeface="+mn-lt"/>
                <a:ea typeface="+mn-ea"/>
                <a:cs typeface="+mn-cs"/>
              </a:rPr>
              <a:t>Stephen Schork is a highly acclaimed speaker and is widely recognized for his ability to integrate a vast array of information into a dynamic and succinct market view. His presentations include a synopsis of the key issues affecting energy industry professionals, together with a contextual basis in which to view market action. Stephen’s dynamic and thought-provoking presentations have established him as one of the industry’s most sought-after energy experts.</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Adviser</a:t>
            </a:r>
          </a:p>
          <a:p>
            <a:pPr algn="just">
              <a:lnSpc>
                <a:spcPct val="114000"/>
              </a:lnSpc>
              <a:spcAft>
                <a:spcPts val="600"/>
              </a:spcAft>
            </a:pPr>
            <a:r>
              <a:rPr lang="en-US" sz="1000" kern="1200" dirty="0">
                <a:solidFill>
                  <a:schemeClr val="tx1"/>
                </a:solidFill>
                <a:effectLst/>
                <a:latin typeface="+mn-lt"/>
                <a:ea typeface="+mn-ea"/>
                <a:cs typeface="+mn-cs"/>
              </a:rPr>
              <a:t>As a research analyst and trader, Stephen is distinguished by his skill in identifying pricing inefficiencies in and among commodity markets. Formerly a proprietary floor trader (Local) in the New York Mercantile Exchange’s energy complex, Stephen Schork has more than 30 years’ experience in physical commodity and derivatives trading, risk systems modeling, and structured commodity finance. </a:t>
            </a:r>
          </a:p>
          <a:p>
            <a:pPr algn="just">
              <a:lnSpc>
                <a:spcPct val="114000"/>
              </a:lnSpc>
              <a:spcAft>
                <a:spcPts val="1800"/>
              </a:spcAft>
            </a:pPr>
            <a:r>
              <a:rPr lang="en-US" sz="1000" kern="1200" dirty="0">
                <a:solidFill>
                  <a:schemeClr val="tx1"/>
                </a:solidFill>
                <a:effectLst/>
                <a:latin typeface="+mn-lt"/>
                <a:ea typeface="+mn-ea"/>
                <a:cs typeface="+mn-cs"/>
              </a:rPr>
              <a:t>Stephen Schork is a Commodity Trading Adviser registered with the National Futures Association.</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Media</a:t>
            </a:r>
            <a:endParaRPr lang="en-US" sz="1000" dirty="0">
              <a:latin typeface="+mn-lt"/>
            </a:endParaRPr>
          </a:p>
          <a:p>
            <a:pPr algn="just">
              <a:lnSpc>
                <a:spcPct val="114000"/>
              </a:lnSpc>
            </a:pPr>
            <a:endParaRPr lang="en-US" sz="1000" dirty="0">
              <a:latin typeface="+mn-lt"/>
            </a:endParaRPr>
          </a:p>
        </p:txBody>
      </p:sp>
      <p:grpSp>
        <p:nvGrpSpPr>
          <p:cNvPr id="35" name="Group 34">
            <a:extLst>
              <a:ext uri="{FF2B5EF4-FFF2-40B4-BE49-F238E27FC236}">
                <a16:creationId xmlns:a16="http://schemas.microsoft.com/office/drawing/2014/main" id="{D64D9D9D-5674-40D5-B0CD-41C978FEC50D}"/>
              </a:ext>
            </a:extLst>
          </p:cNvPr>
          <p:cNvGrpSpPr/>
          <p:nvPr userDrawn="1"/>
        </p:nvGrpSpPr>
        <p:grpSpPr>
          <a:xfrm>
            <a:off x="621699" y="7331375"/>
            <a:ext cx="5614600" cy="1069872"/>
            <a:chOff x="562842" y="6696264"/>
            <a:chExt cx="6279856" cy="1175385"/>
          </a:xfrm>
        </p:grpSpPr>
        <p:pic>
          <p:nvPicPr>
            <p:cNvPr id="36" name="Picture 35">
              <a:extLst>
                <a:ext uri="{FF2B5EF4-FFF2-40B4-BE49-F238E27FC236}">
                  <a16:creationId xmlns:a16="http://schemas.microsoft.com/office/drawing/2014/main" id="{83CAC149-5C6C-4FA7-AFF7-1A11F076F81A}"/>
                </a:ext>
              </a:extLst>
            </p:cNvPr>
            <p:cNvPicPr/>
            <p:nvPr/>
          </p:nvPicPr>
          <p:blipFill>
            <a:blip r:embed="rId6"/>
            <a:stretch>
              <a:fillRect/>
            </a:stretch>
          </p:blipFill>
          <p:spPr>
            <a:xfrm>
              <a:off x="5912423" y="6696264"/>
              <a:ext cx="930275" cy="930275"/>
            </a:xfrm>
            <a:prstGeom prst="rect">
              <a:avLst/>
            </a:prstGeom>
          </p:spPr>
        </p:pic>
        <p:pic>
          <p:nvPicPr>
            <p:cNvPr id="37" name="Picture 36">
              <a:extLst>
                <a:ext uri="{FF2B5EF4-FFF2-40B4-BE49-F238E27FC236}">
                  <a16:creationId xmlns:a16="http://schemas.microsoft.com/office/drawing/2014/main" id="{429A011C-E247-4D95-9BDC-A36151E60453}"/>
                </a:ext>
              </a:extLst>
            </p:cNvPr>
            <p:cNvPicPr/>
            <p:nvPr/>
          </p:nvPicPr>
          <p:blipFill>
            <a:blip r:embed="rId7"/>
            <a:stretch>
              <a:fillRect/>
            </a:stretch>
          </p:blipFill>
          <p:spPr>
            <a:xfrm>
              <a:off x="4002018" y="7341424"/>
              <a:ext cx="1071244" cy="530225"/>
            </a:xfrm>
            <a:prstGeom prst="rect">
              <a:avLst/>
            </a:prstGeom>
          </p:spPr>
        </p:pic>
        <p:pic>
          <p:nvPicPr>
            <p:cNvPr id="38" name="Picture 37">
              <a:extLst>
                <a:ext uri="{FF2B5EF4-FFF2-40B4-BE49-F238E27FC236}">
                  <a16:creationId xmlns:a16="http://schemas.microsoft.com/office/drawing/2014/main" id="{016AD793-6822-4547-B4CC-C2DF574DB155}"/>
                </a:ext>
              </a:extLst>
            </p:cNvPr>
            <p:cNvPicPr/>
            <p:nvPr/>
          </p:nvPicPr>
          <p:blipFill>
            <a:blip r:embed="rId8"/>
            <a:stretch>
              <a:fillRect/>
            </a:stretch>
          </p:blipFill>
          <p:spPr>
            <a:xfrm>
              <a:off x="2088747" y="7363014"/>
              <a:ext cx="854710" cy="428625"/>
            </a:xfrm>
            <a:prstGeom prst="rect">
              <a:avLst/>
            </a:prstGeom>
          </p:spPr>
        </p:pic>
        <p:pic>
          <p:nvPicPr>
            <p:cNvPr id="39" name="Picture 38">
              <a:extLst>
                <a:ext uri="{FF2B5EF4-FFF2-40B4-BE49-F238E27FC236}">
                  <a16:creationId xmlns:a16="http://schemas.microsoft.com/office/drawing/2014/main" id="{E9E6939F-9727-4D0E-A1C5-1E4551D784E7}"/>
                </a:ext>
              </a:extLst>
            </p:cNvPr>
            <p:cNvPicPr/>
            <p:nvPr/>
          </p:nvPicPr>
          <p:blipFill>
            <a:blip r:embed="rId9"/>
            <a:stretch>
              <a:fillRect/>
            </a:stretch>
          </p:blipFill>
          <p:spPr>
            <a:xfrm>
              <a:off x="3582267" y="7263954"/>
              <a:ext cx="462280" cy="542290"/>
            </a:xfrm>
            <a:prstGeom prst="rect">
              <a:avLst/>
            </a:prstGeom>
          </p:spPr>
        </p:pic>
        <p:pic>
          <p:nvPicPr>
            <p:cNvPr id="40" name="Picture 39">
              <a:extLst>
                <a:ext uri="{FF2B5EF4-FFF2-40B4-BE49-F238E27FC236}">
                  <a16:creationId xmlns:a16="http://schemas.microsoft.com/office/drawing/2014/main" id="{4C4BDA2E-8DE0-495E-8169-8683EC5F936B}"/>
                </a:ext>
              </a:extLst>
            </p:cNvPr>
            <p:cNvPicPr/>
            <p:nvPr/>
          </p:nvPicPr>
          <p:blipFill>
            <a:blip r:embed="rId10"/>
            <a:stretch>
              <a:fillRect/>
            </a:stretch>
          </p:blipFill>
          <p:spPr>
            <a:xfrm>
              <a:off x="3005052" y="7375079"/>
              <a:ext cx="462280" cy="462280"/>
            </a:xfrm>
            <a:prstGeom prst="rect">
              <a:avLst/>
            </a:prstGeom>
          </p:spPr>
        </p:pic>
        <p:pic>
          <p:nvPicPr>
            <p:cNvPr id="41" name="Picture 40">
              <a:extLst>
                <a:ext uri="{FF2B5EF4-FFF2-40B4-BE49-F238E27FC236}">
                  <a16:creationId xmlns:a16="http://schemas.microsoft.com/office/drawing/2014/main" id="{4BF0BD0B-0EDC-4936-9D96-6DF947615AF8}"/>
                </a:ext>
              </a:extLst>
            </p:cNvPr>
            <p:cNvPicPr/>
            <p:nvPr/>
          </p:nvPicPr>
          <p:blipFill>
            <a:blip r:embed="rId11"/>
            <a:stretch>
              <a:fillRect/>
            </a:stretch>
          </p:blipFill>
          <p:spPr>
            <a:xfrm>
              <a:off x="1189587" y="7366189"/>
              <a:ext cx="843280" cy="443230"/>
            </a:xfrm>
            <a:prstGeom prst="rect">
              <a:avLst/>
            </a:prstGeom>
          </p:spPr>
        </p:pic>
        <p:pic>
          <p:nvPicPr>
            <p:cNvPr id="43" name="Picture 42">
              <a:extLst>
                <a:ext uri="{FF2B5EF4-FFF2-40B4-BE49-F238E27FC236}">
                  <a16:creationId xmlns:a16="http://schemas.microsoft.com/office/drawing/2014/main" id="{1D8579BE-FA8C-46BD-A6E5-545CB1F5C0FD}"/>
                </a:ext>
              </a:extLst>
            </p:cNvPr>
            <p:cNvPicPr/>
            <p:nvPr/>
          </p:nvPicPr>
          <p:blipFill>
            <a:blip r:embed="rId12"/>
            <a:stretch>
              <a:fillRect/>
            </a:stretch>
          </p:blipFill>
          <p:spPr>
            <a:xfrm>
              <a:off x="5048841" y="7213789"/>
              <a:ext cx="768350" cy="575945"/>
            </a:xfrm>
            <a:prstGeom prst="rect">
              <a:avLst/>
            </a:prstGeom>
          </p:spPr>
        </p:pic>
        <p:pic>
          <p:nvPicPr>
            <p:cNvPr id="46" name="Picture 45">
              <a:extLst>
                <a:ext uri="{FF2B5EF4-FFF2-40B4-BE49-F238E27FC236}">
                  <a16:creationId xmlns:a16="http://schemas.microsoft.com/office/drawing/2014/main" id="{BC2E2A70-68C0-4048-ABEB-6E71732B8CE3}"/>
                </a:ext>
              </a:extLst>
            </p:cNvPr>
            <p:cNvPicPr/>
            <p:nvPr/>
          </p:nvPicPr>
          <p:blipFill>
            <a:blip r:embed="rId13"/>
            <a:stretch>
              <a:fillRect/>
            </a:stretch>
          </p:blipFill>
          <p:spPr>
            <a:xfrm>
              <a:off x="5949253" y="7375079"/>
              <a:ext cx="875030" cy="427990"/>
            </a:xfrm>
            <a:prstGeom prst="rect">
              <a:avLst/>
            </a:prstGeom>
          </p:spPr>
        </p:pic>
        <p:pic>
          <p:nvPicPr>
            <p:cNvPr id="47" name="Picture 46">
              <a:extLst>
                <a:ext uri="{FF2B5EF4-FFF2-40B4-BE49-F238E27FC236}">
                  <a16:creationId xmlns:a16="http://schemas.microsoft.com/office/drawing/2014/main" id="{BAA72CC5-5C65-4375-A24B-755EDB2929C0}"/>
                </a:ext>
              </a:extLst>
            </p:cNvPr>
            <p:cNvPicPr/>
            <p:nvPr/>
          </p:nvPicPr>
          <p:blipFill>
            <a:blip r:embed="rId14"/>
            <a:stretch>
              <a:fillRect/>
            </a:stretch>
          </p:blipFill>
          <p:spPr>
            <a:xfrm>
              <a:off x="562842" y="7302054"/>
              <a:ext cx="553720" cy="505460"/>
            </a:xfrm>
            <a:prstGeom prst="rect">
              <a:avLst/>
            </a:prstGeom>
          </p:spPr>
        </p:pic>
      </p:grpSp>
      <p:sp>
        <p:nvSpPr>
          <p:cNvPr id="25" name="Rectangle 24">
            <a:extLst>
              <a:ext uri="{FF2B5EF4-FFF2-40B4-BE49-F238E27FC236}">
                <a16:creationId xmlns:a16="http://schemas.microsoft.com/office/drawing/2014/main" id="{DF441620-E4A0-4B14-8F90-1665383D46CB}"/>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1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99512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dviser Acces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41" name="Rectangle 40">
            <a:extLst>
              <a:ext uri="{FF2B5EF4-FFF2-40B4-BE49-F238E27FC236}">
                <a16:creationId xmlns:a16="http://schemas.microsoft.com/office/drawing/2014/main" id="{479A3049-382A-3B4A-8029-93C322A1C406}"/>
              </a:ext>
            </a:extLst>
          </p:cNvPr>
          <p:cNvSpPr/>
          <p:nvPr userDrawn="1"/>
        </p:nvSpPr>
        <p:spPr>
          <a:xfrm>
            <a:off x="618272" y="1493889"/>
            <a:ext cx="5624559" cy="1477328"/>
          </a:xfrm>
          <a:prstGeom prst="rect">
            <a:avLst/>
          </a:prstGeom>
        </p:spPr>
        <p:txBody>
          <a:bodyPr wrap="square">
            <a:spAutoFit/>
          </a:bodyPr>
          <a:lstStyle/>
          <a:p>
            <a:pPr algn="just"/>
            <a:r>
              <a:rPr lang="en-US" sz="1000" dirty="0"/>
              <a:t>Readers have direct access to The Schork Group’s consultative services, included as part of the Power &amp; Natural Gas Price Range Forecast Advisory program. </a:t>
            </a:r>
          </a:p>
          <a:p>
            <a:pPr algn="just"/>
            <a:endParaRPr lang="en-US" sz="1000" dirty="0"/>
          </a:p>
          <a:p>
            <a:pPr algn="just"/>
            <a:r>
              <a:rPr lang="en-US" sz="1000" dirty="0"/>
              <a:t>These engagements may be used to enhance your knowledge of the energy markets and/or to review your current exposure and design hedging programs to mitigate risk. </a:t>
            </a:r>
          </a:p>
          <a:p>
            <a:pPr algn="just"/>
            <a:endParaRPr lang="en-US" sz="1000" dirty="0"/>
          </a:p>
          <a:p>
            <a:pPr algn="just"/>
            <a:r>
              <a:rPr lang="en-US" sz="1000" dirty="0"/>
              <a:t>Our goal is to forge productive and lasting business relationships. Many of our readers use a combination of our research notes and advisory services to fit their market intelligence needs. </a:t>
            </a:r>
          </a:p>
        </p:txBody>
      </p:sp>
      <p:pic>
        <p:nvPicPr>
          <p:cNvPr id="42" name="Picture 31">
            <a:hlinkClick r:id="rId3"/>
            <a:extLst>
              <a:ext uri="{FF2B5EF4-FFF2-40B4-BE49-F238E27FC236}">
                <a16:creationId xmlns:a16="http://schemas.microsoft.com/office/drawing/2014/main" id="{2BA8D90B-AA3C-5249-9A9A-6BF3FB96B38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327" y="3329232"/>
            <a:ext cx="5601346" cy="10490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8F742DC-FDDC-2E4B-A9AC-0FA21F7F0CA4}"/>
              </a:ext>
            </a:extLst>
          </p:cNvPr>
          <p:cNvSpPr/>
          <p:nvPr userDrawn="1"/>
        </p:nvSpPr>
        <p:spPr>
          <a:xfrm>
            <a:off x="589578" y="279060"/>
            <a:ext cx="2241383" cy="400110"/>
          </a:xfrm>
          <a:prstGeom prst="rect">
            <a:avLst/>
          </a:prstGeom>
        </p:spPr>
        <p:txBody>
          <a:bodyPr wrap="none">
            <a:spAutoFit/>
          </a:bodyPr>
          <a:lstStyle/>
          <a:p>
            <a:r>
              <a:rPr kumimoji="0" lang="en-US" sz="20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ADVISER ACCESS</a:t>
            </a:r>
            <a:endParaRPr lang="en-US" dirty="0"/>
          </a:p>
        </p:txBody>
      </p:sp>
      <p:sp>
        <p:nvSpPr>
          <p:cNvPr id="30" name="Rectangle 29">
            <a:extLst>
              <a:ext uri="{FF2B5EF4-FFF2-40B4-BE49-F238E27FC236}">
                <a16:creationId xmlns:a16="http://schemas.microsoft.com/office/drawing/2014/main" id="{5E45A846-C01E-7C45-B227-348251C310A7}"/>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grpSp>
        <p:nvGrpSpPr>
          <p:cNvPr id="4" name="Group 3">
            <a:extLst>
              <a:ext uri="{FF2B5EF4-FFF2-40B4-BE49-F238E27FC236}">
                <a16:creationId xmlns:a16="http://schemas.microsoft.com/office/drawing/2014/main" id="{4C4B29E8-B5E2-40C1-8DE3-89D41F74CBE2}"/>
              </a:ext>
            </a:extLst>
          </p:cNvPr>
          <p:cNvGrpSpPr/>
          <p:nvPr userDrawn="1"/>
        </p:nvGrpSpPr>
        <p:grpSpPr>
          <a:xfrm>
            <a:off x="6087058" y="704413"/>
            <a:ext cx="314651" cy="314651"/>
            <a:chOff x="6087058" y="704413"/>
            <a:chExt cx="314651" cy="314651"/>
          </a:xfrm>
        </p:grpSpPr>
        <p:sp>
          <p:nvSpPr>
            <p:cNvPr id="32" name="Oval 31">
              <a:extLst>
                <a:ext uri="{FF2B5EF4-FFF2-40B4-BE49-F238E27FC236}">
                  <a16:creationId xmlns:a16="http://schemas.microsoft.com/office/drawing/2014/main" id="{CB9C5879-43FF-6A45-ADF6-C09CA68BAA80}"/>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14">
              <a:hlinkClick r:id="" action="ppaction://noaction"/>
              <a:extLst>
                <a:ext uri="{FF2B5EF4-FFF2-40B4-BE49-F238E27FC236}">
                  <a16:creationId xmlns:a16="http://schemas.microsoft.com/office/drawing/2014/main" id="{DBAD1628-B47A-D64F-A0A3-D1F39B9EFC57}"/>
                </a:ext>
              </a:extLst>
            </p:cNvPr>
            <p:cNvPicPr>
              <a:picLocks noChangeAspect="1"/>
            </p:cNvPicPr>
            <p:nvPr/>
          </p:nvPicPr>
          <p:blipFill>
            <a:blip r:embed="rId6"/>
            <a:srcRect/>
            <a:stretch/>
          </p:blipFill>
          <p:spPr>
            <a:xfrm>
              <a:off x="6125398" y="742753"/>
              <a:ext cx="237970" cy="237970"/>
            </a:xfrm>
            <a:prstGeom prst="rect">
              <a:avLst/>
            </a:prstGeom>
          </p:spPr>
        </p:pic>
      </p:grpSp>
      <p:sp>
        <p:nvSpPr>
          <p:cNvPr id="13" name="object 4">
            <a:extLst>
              <a:ext uri="{FF2B5EF4-FFF2-40B4-BE49-F238E27FC236}">
                <a16:creationId xmlns:a16="http://schemas.microsoft.com/office/drawing/2014/main" id="{E28317D5-E03B-2B48-A8F8-640352E26C38}"/>
              </a:ext>
            </a:extLst>
          </p:cNvPr>
          <p:cNvSpPr>
            <a:spLocks noChangeAspect="1"/>
          </p:cNvSpPr>
          <p:nvPr userDrawn="1"/>
        </p:nvSpPr>
        <p:spPr>
          <a:xfrm>
            <a:off x="347384" y="8594629"/>
            <a:ext cx="5303520" cy="116012"/>
          </a:xfrm>
          <a:prstGeom prst="rect">
            <a:avLst/>
          </a:prstGeom>
          <a:blipFill>
            <a:blip r:embed="rId7" cstate="print"/>
            <a:stretch>
              <a:fillRect/>
            </a:stretch>
          </a:blipFill>
        </p:spPr>
        <p:txBody>
          <a:bodyPr wrap="square" lIns="0" tIns="0" rIns="0" bIns="0" rtlCol="0"/>
          <a:lstStyle/>
          <a:p>
            <a:endParaRPr dirty="0"/>
          </a:p>
        </p:txBody>
      </p:sp>
      <p:pic>
        <p:nvPicPr>
          <p:cNvPr id="14" name="Picture 13">
            <a:extLst>
              <a:ext uri="{FF2B5EF4-FFF2-40B4-BE49-F238E27FC236}">
                <a16:creationId xmlns:a16="http://schemas.microsoft.com/office/drawing/2014/main" id="{0D7825BD-E541-5C4A-9B5A-1BC3098A9CC1}"/>
              </a:ext>
            </a:extLst>
          </p:cNvPr>
          <p:cNvPicPr>
            <a:picLocks noChangeAspect="1"/>
          </p:cNvPicPr>
          <p:nvPr userDrawn="1"/>
        </p:nvPicPr>
        <p:blipFill>
          <a:blip r:embed="rId8"/>
          <a:stretch>
            <a:fillRect/>
          </a:stretch>
        </p:blipFill>
        <p:spPr>
          <a:xfrm>
            <a:off x="5815915" y="8499765"/>
            <a:ext cx="731520" cy="245745"/>
          </a:xfrm>
          <a:prstGeom prst="rect">
            <a:avLst/>
          </a:prstGeom>
        </p:spPr>
      </p:pic>
    </p:spTree>
    <p:extLst>
      <p:ext uri="{BB962C8B-B14F-4D97-AF65-F5344CB8AC3E}">
        <p14:creationId xmlns:p14="http://schemas.microsoft.com/office/powerpoint/2010/main" val="1103169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26517C-1EB0-AE4A-A5AD-B416657BCE76}"/>
              </a:ext>
            </a:extLst>
          </p:cNvPr>
          <p:cNvSpPr/>
          <p:nvPr userDrawn="1"/>
        </p:nvSpPr>
        <p:spPr>
          <a:xfrm>
            <a:off x="624084" y="1426850"/>
            <a:ext cx="5618626" cy="363176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000" b="0" i="0" dirty="0">
                <a:solidFill>
                  <a:srgbClr val="1D2228"/>
                </a:solidFill>
                <a:effectLst/>
                <a:latin typeface="+mj-lt"/>
              </a:rPr>
              <a:t>Forecasts represent on-peak wholesale energy prices at 100% load factor and do not include losses, congestion, capacity, ancillaries or retail adders.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D2228"/>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In providing this report and associated services, ENGIE is not acting as a fiduciary or financial or investment advisor to you or your company.</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Information herein has been provided by The Schork Group, with whom ENGIE has a third-party advisory Agreement. The content does not constitute assurances, guarantees, or representation as to expected or projected success, profitability, return, performance, result, effect, consequence, benefit, or otherwise of any transaction.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Customers/recipients are advised to consult with their own legal, regulatory, tax, business, investment, and accounting advisors and apply such advice from their advisors when making trading, hedging, and other financial decisions.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ENGIE and The Schork Group make no representations or warranties, express or implied, regarding the accuracy, adequacy, reasonableness or completeness of the information, assumptions, or analysis contained in report.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ENGIE and The Schork Group accept no liability in connection therewith, and nothing contained herein should be considered financial or other advice.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Content provided by The Schork Group does not necessarily reflect ENGIE’s views.</a:t>
            </a:r>
          </a:p>
        </p:txBody>
      </p: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2" name="Rectangle 1">
            <a:extLst>
              <a:ext uri="{FF2B5EF4-FFF2-40B4-BE49-F238E27FC236}">
                <a16:creationId xmlns:a16="http://schemas.microsoft.com/office/drawing/2014/main" id="{78F742DC-FDDC-2E4B-A9AC-0FA21F7F0CA4}"/>
              </a:ext>
            </a:extLst>
          </p:cNvPr>
          <p:cNvSpPr/>
          <p:nvPr userDrawn="1"/>
        </p:nvSpPr>
        <p:spPr>
          <a:xfrm>
            <a:off x="589578" y="279060"/>
            <a:ext cx="1725152" cy="400110"/>
          </a:xfrm>
          <a:prstGeom prst="rect">
            <a:avLst/>
          </a:prstGeom>
        </p:spPr>
        <p:txBody>
          <a:bodyPr wrap="none">
            <a:spAutoFit/>
          </a:bodyPr>
          <a:lstStyle/>
          <a:p>
            <a:r>
              <a:rPr kumimoji="0" lang="en-US" sz="20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DISCLAIMER</a:t>
            </a:r>
            <a:endParaRPr lang="en-US" dirty="0"/>
          </a:p>
        </p:txBody>
      </p:sp>
      <p:grpSp>
        <p:nvGrpSpPr>
          <p:cNvPr id="6" name="Group 5">
            <a:extLst>
              <a:ext uri="{FF2B5EF4-FFF2-40B4-BE49-F238E27FC236}">
                <a16:creationId xmlns:a16="http://schemas.microsoft.com/office/drawing/2014/main" id="{572035A4-9CF6-4116-8742-4362ACDD54C3}"/>
              </a:ext>
            </a:extLst>
          </p:cNvPr>
          <p:cNvGrpSpPr/>
          <p:nvPr userDrawn="1"/>
        </p:nvGrpSpPr>
        <p:grpSpPr>
          <a:xfrm>
            <a:off x="6087058" y="704413"/>
            <a:ext cx="314651" cy="314651"/>
            <a:chOff x="6087058" y="704413"/>
            <a:chExt cx="314651" cy="314651"/>
          </a:xfrm>
        </p:grpSpPr>
        <p:sp>
          <p:nvSpPr>
            <p:cNvPr id="34" name="Oval 33">
              <a:extLst>
                <a:ext uri="{FF2B5EF4-FFF2-40B4-BE49-F238E27FC236}">
                  <a16:creationId xmlns:a16="http://schemas.microsoft.com/office/drawing/2014/main" id="{3F997869-4F2C-B94E-A2E6-CF5870CAC26E}"/>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14">
              <a:hlinkClick r:id="" action="ppaction://noaction"/>
              <a:extLst>
                <a:ext uri="{FF2B5EF4-FFF2-40B4-BE49-F238E27FC236}">
                  <a16:creationId xmlns:a16="http://schemas.microsoft.com/office/drawing/2014/main" id="{C22BACE3-80FD-D343-8495-CF74797638A1}"/>
                </a:ext>
              </a:extLst>
            </p:cNvPr>
            <p:cNvPicPr>
              <a:picLocks noChangeAspect="1"/>
            </p:cNvPicPr>
            <p:nvPr/>
          </p:nvPicPr>
          <p:blipFill>
            <a:blip r:embed="rId3"/>
            <a:srcRect/>
            <a:stretch/>
          </p:blipFill>
          <p:spPr>
            <a:xfrm>
              <a:off x="6125398" y="742753"/>
              <a:ext cx="237970" cy="237970"/>
            </a:xfrm>
            <a:prstGeom prst="rect">
              <a:avLst/>
            </a:prstGeom>
          </p:spPr>
        </p:pic>
      </p:grpSp>
      <p:sp>
        <p:nvSpPr>
          <p:cNvPr id="12" name="object 4">
            <a:extLst>
              <a:ext uri="{FF2B5EF4-FFF2-40B4-BE49-F238E27FC236}">
                <a16:creationId xmlns:a16="http://schemas.microsoft.com/office/drawing/2014/main" id="{8B0B4580-9A1A-3940-8577-9DEB33045C45}"/>
              </a:ext>
            </a:extLst>
          </p:cNvPr>
          <p:cNvSpPr>
            <a:spLocks noChangeAspect="1"/>
          </p:cNvSpPr>
          <p:nvPr userDrawn="1"/>
        </p:nvSpPr>
        <p:spPr>
          <a:xfrm>
            <a:off x="347384" y="8594629"/>
            <a:ext cx="5303520" cy="116012"/>
          </a:xfrm>
          <a:prstGeom prst="rect">
            <a:avLst/>
          </a:prstGeom>
          <a:blipFill>
            <a:blip r:embed="rId4" cstate="print"/>
            <a:stretch>
              <a:fillRect/>
            </a:stretch>
          </a:blipFill>
        </p:spPr>
        <p:txBody>
          <a:bodyPr wrap="square" lIns="0" tIns="0" rIns="0" bIns="0" rtlCol="0"/>
          <a:lstStyle/>
          <a:p>
            <a:endParaRPr dirty="0"/>
          </a:p>
        </p:txBody>
      </p:sp>
      <p:pic>
        <p:nvPicPr>
          <p:cNvPr id="13" name="Picture 12">
            <a:extLst>
              <a:ext uri="{FF2B5EF4-FFF2-40B4-BE49-F238E27FC236}">
                <a16:creationId xmlns:a16="http://schemas.microsoft.com/office/drawing/2014/main" id="{C1B9D530-7D19-7046-B220-500B4CAEDB0A}"/>
              </a:ext>
            </a:extLst>
          </p:cNvPr>
          <p:cNvPicPr>
            <a:picLocks noChangeAspect="1"/>
          </p:cNvPicPr>
          <p:nvPr userDrawn="1"/>
        </p:nvPicPr>
        <p:blipFill>
          <a:blip r:embed="rId5"/>
          <a:stretch>
            <a:fillRect/>
          </a:stretch>
        </p:blipFill>
        <p:spPr>
          <a:xfrm>
            <a:off x="5815915" y="8499765"/>
            <a:ext cx="731520" cy="245745"/>
          </a:xfrm>
          <a:prstGeom prst="rect">
            <a:avLst/>
          </a:prstGeom>
        </p:spPr>
      </p:pic>
      <p:sp>
        <p:nvSpPr>
          <p:cNvPr id="14" name="Rectangle 13">
            <a:extLst>
              <a:ext uri="{FF2B5EF4-FFF2-40B4-BE49-F238E27FC236}">
                <a16:creationId xmlns:a16="http://schemas.microsoft.com/office/drawing/2014/main" id="{70F0047B-C925-4949-A62B-83CBF651853D}"/>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6"/>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759672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64764996-5E7F-904D-A932-BC5CCD5EAB6A}"/>
              </a:ext>
            </a:extLst>
          </p:cNvPr>
          <p:cNvSpPr/>
          <p:nvPr userDrawn="1"/>
        </p:nvSpPr>
        <p:spPr>
          <a:xfrm>
            <a:off x="228599" y="448052"/>
            <a:ext cx="3529485" cy="7011034"/>
          </a:xfrm>
          <a:custGeom>
            <a:avLst/>
            <a:gdLst/>
            <a:ahLst/>
            <a:cxnLst/>
            <a:rect l="l" t="t" r="r" b="b"/>
            <a:pathLst>
              <a:path w="2581275" h="7011034">
                <a:moveTo>
                  <a:pt x="0" y="7010712"/>
                </a:moveTo>
                <a:lnTo>
                  <a:pt x="2581154" y="7010712"/>
                </a:lnTo>
                <a:lnTo>
                  <a:pt x="2581154" y="0"/>
                </a:lnTo>
                <a:lnTo>
                  <a:pt x="0" y="0"/>
                </a:lnTo>
                <a:lnTo>
                  <a:pt x="0" y="7010712"/>
                </a:lnTo>
                <a:close/>
              </a:path>
            </a:pathLst>
          </a:custGeom>
          <a:solidFill>
            <a:srgbClr val="00AAFF">
              <a:alpha val="89000"/>
            </a:srgbClr>
          </a:solidFill>
        </p:spPr>
        <p:txBody>
          <a:bodyPr wrap="square" lIns="0" tIns="0" rIns="0" bIns="0" rtlCol="0"/>
          <a:lstStyle/>
          <a:p>
            <a:endParaRPr dirty="0"/>
          </a:p>
        </p:txBody>
      </p:sp>
      <p:sp>
        <p:nvSpPr>
          <p:cNvPr id="16" name="Date Placeholder 3">
            <a:extLst>
              <a:ext uri="{FF2B5EF4-FFF2-40B4-BE49-F238E27FC236}">
                <a16:creationId xmlns:a16="http://schemas.microsoft.com/office/drawing/2014/main" id="{A96236F6-76EB-6444-A3E2-4A0A5F627B12}"/>
              </a:ext>
            </a:extLst>
          </p:cNvPr>
          <p:cNvSpPr>
            <a:spLocks noGrp="1"/>
          </p:cNvSpPr>
          <p:nvPr>
            <p:ph type="dt" sz="half" idx="2"/>
          </p:nvPr>
        </p:nvSpPr>
        <p:spPr>
          <a:xfrm>
            <a:off x="393591" y="3953569"/>
            <a:ext cx="3015090" cy="668864"/>
          </a:xfrm>
          <a:prstGeom prst="rect">
            <a:avLst/>
          </a:prstGeom>
        </p:spPr>
        <p:txBody>
          <a:bodyPr vert="horz" lIns="91440" tIns="45720" rIns="91440" bIns="45720" rtlCol="0" anchor="ctr"/>
          <a:lstStyle>
            <a:lvl1pPr algn="l">
              <a:defRPr sz="1600" b="1" i="1">
                <a:solidFill>
                  <a:schemeClr val="bg1"/>
                </a:solidFill>
              </a:defRPr>
            </a:lvl1pPr>
          </a:lstStyle>
          <a:p>
            <a:endParaRPr lang="en-US" dirty="0"/>
          </a:p>
        </p:txBody>
      </p:sp>
      <p:sp>
        <p:nvSpPr>
          <p:cNvPr id="2" name="Rectangle 1">
            <a:extLst>
              <a:ext uri="{FF2B5EF4-FFF2-40B4-BE49-F238E27FC236}">
                <a16:creationId xmlns:a16="http://schemas.microsoft.com/office/drawing/2014/main" id="{EE33BEA9-C96D-8A40-B55A-5CCECCDE14A3}"/>
              </a:ext>
            </a:extLst>
          </p:cNvPr>
          <p:cNvSpPr/>
          <p:nvPr userDrawn="1"/>
        </p:nvSpPr>
        <p:spPr>
          <a:xfrm>
            <a:off x="384965" y="2014116"/>
            <a:ext cx="3251369" cy="825226"/>
          </a:xfrm>
          <a:prstGeom prst="rect">
            <a:avLst/>
          </a:prstGeom>
        </p:spPr>
        <p:txBody>
          <a:bodyPr wrap="square">
            <a:spAutoFit/>
          </a:bodyPr>
          <a:lstStyle/>
          <a:p>
            <a:pPr>
              <a:lnSpc>
                <a:spcPts val="3000"/>
              </a:lnSpc>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Power &amp; Natural Gas Weekly Regional Price Range Forecast </a:t>
            </a:r>
            <a:endParaRPr lang="en-US" sz="1400" dirty="0"/>
          </a:p>
        </p:txBody>
      </p:sp>
      <p:sp>
        <p:nvSpPr>
          <p:cNvPr id="3" name="Rectangle 2">
            <a:extLst>
              <a:ext uri="{FF2B5EF4-FFF2-40B4-BE49-F238E27FC236}">
                <a16:creationId xmlns:a16="http://schemas.microsoft.com/office/drawing/2014/main" id="{ED11F77B-85BF-EE44-B25F-69B42279EA3C}"/>
              </a:ext>
            </a:extLst>
          </p:cNvPr>
          <p:cNvSpPr/>
          <p:nvPr userDrawn="1"/>
        </p:nvSpPr>
        <p:spPr>
          <a:xfrm>
            <a:off x="383285" y="5412363"/>
            <a:ext cx="1167756" cy="286232"/>
          </a:xfrm>
          <a:prstGeom prst="rect">
            <a:avLst/>
          </a:prstGeom>
        </p:spPr>
        <p:txBody>
          <a:bodyPr wrap="non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FFFFFF"/>
                </a:solidFill>
                <a:effectLst/>
                <a:uLnTx/>
                <a:uFillTx/>
                <a:latin typeface="+mn-lt"/>
                <a:ea typeface="+mn-ea"/>
                <a:cs typeface="+mn-cs"/>
              </a:rPr>
              <a:t>Provided by</a:t>
            </a:r>
          </a:p>
        </p:txBody>
      </p:sp>
      <p:pic>
        <p:nvPicPr>
          <p:cNvPr id="4" name="Picture 3">
            <a:extLst>
              <a:ext uri="{FF2B5EF4-FFF2-40B4-BE49-F238E27FC236}">
                <a16:creationId xmlns:a16="http://schemas.microsoft.com/office/drawing/2014/main" id="{908CBB1A-510E-AF42-8887-6AB1259A7862}"/>
              </a:ext>
            </a:extLst>
          </p:cNvPr>
          <p:cNvPicPr>
            <a:picLocks noChangeAspect="1"/>
          </p:cNvPicPr>
          <p:nvPr userDrawn="1"/>
        </p:nvPicPr>
        <p:blipFill>
          <a:blip r:embed="rId3"/>
          <a:stretch>
            <a:fillRect/>
          </a:stretch>
        </p:blipFill>
        <p:spPr>
          <a:xfrm>
            <a:off x="467396" y="5698595"/>
            <a:ext cx="1130300" cy="1130300"/>
          </a:xfrm>
          <a:prstGeom prst="rect">
            <a:avLst/>
          </a:prstGeom>
        </p:spPr>
      </p:pic>
    </p:spTree>
    <p:extLst>
      <p:ext uri="{BB962C8B-B14F-4D97-AF65-F5344CB8AC3E}">
        <p14:creationId xmlns:p14="http://schemas.microsoft.com/office/powerpoint/2010/main" val="755950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C">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C0B36A5-6CC1-7147-922A-55599B12D8D6}"/>
              </a:ext>
            </a:extLst>
          </p:cNvPr>
          <p:cNvSpPr/>
          <p:nvPr userDrawn="1"/>
        </p:nvSpPr>
        <p:spPr>
          <a:xfrm>
            <a:off x="0" y="0"/>
            <a:ext cx="6858000" cy="9144000"/>
          </a:xfrm>
          <a:custGeom>
            <a:avLst/>
            <a:gdLst/>
            <a:ahLst/>
            <a:cxnLst/>
            <a:rect l="l" t="t" r="r" b="b"/>
            <a:pathLst>
              <a:path w="6858000" h="9126855">
                <a:moveTo>
                  <a:pt x="6858000" y="9126725"/>
                </a:moveTo>
                <a:lnTo>
                  <a:pt x="6858000" y="0"/>
                </a:lnTo>
                <a:lnTo>
                  <a:pt x="0" y="0"/>
                </a:lnTo>
                <a:lnTo>
                  <a:pt x="0" y="9126725"/>
                </a:lnTo>
                <a:lnTo>
                  <a:pt x="6858000" y="9126725"/>
                </a:lnTo>
                <a:close/>
              </a:path>
            </a:pathLst>
          </a:custGeom>
          <a:solidFill>
            <a:srgbClr val="003055">
              <a:alpha val="72158"/>
            </a:srgbClr>
          </a:solidFill>
        </p:spPr>
        <p:txBody>
          <a:bodyPr wrap="square" lIns="0" tIns="0" rIns="0" bIns="0" rtlCol="0"/>
          <a:lstStyle/>
          <a:p>
            <a:endParaRPr dirty="0"/>
          </a:p>
        </p:txBody>
      </p:sp>
      <p:grpSp>
        <p:nvGrpSpPr>
          <p:cNvPr id="5" name="Group 4">
            <a:extLst>
              <a:ext uri="{FF2B5EF4-FFF2-40B4-BE49-F238E27FC236}">
                <a16:creationId xmlns:a16="http://schemas.microsoft.com/office/drawing/2014/main" id="{03D4FBB1-1F81-D04E-8845-FDA65F034529}"/>
              </a:ext>
            </a:extLst>
          </p:cNvPr>
          <p:cNvGrpSpPr/>
          <p:nvPr userDrawn="1"/>
        </p:nvGrpSpPr>
        <p:grpSpPr>
          <a:xfrm>
            <a:off x="943173" y="1185381"/>
            <a:ext cx="5021836" cy="307777"/>
            <a:chOff x="943173" y="1299684"/>
            <a:chExt cx="5021836" cy="307777"/>
          </a:xfrm>
        </p:grpSpPr>
        <p:sp>
          <p:nvSpPr>
            <p:cNvPr id="6" name="Rectangle 5">
              <a:hlinkClick r:id="" action="ppaction://noaction"/>
              <a:extLst>
                <a:ext uri="{FF2B5EF4-FFF2-40B4-BE49-F238E27FC236}">
                  <a16:creationId xmlns:a16="http://schemas.microsoft.com/office/drawing/2014/main" id="{D6CE6EF0-7379-8C4A-803C-B119F4258BBE}"/>
                </a:ext>
              </a:extLst>
            </p:cNvPr>
            <p:cNvSpPr/>
            <p:nvPr/>
          </p:nvSpPr>
          <p:spPr>
            <a:xfrm>
              <a:off x="943173" y="1299684"/>
              <a:ext cx="1200393" cy="307777"/>
            </a:xfrm>
            <a:prstGeom prst="rect">
              <a:avLst/>
            </a:prstGeom>
          </p:spPr>
          <p:txBody>
            <a:bodyPr wrap="none">
              <a:spAutoFit/>
            </a:bodyPr>
            <a:lstStyle/>
            <a:p>
              <a:r>
                <a:rPr lang="en-US" sz="1400" dirty="0">
                  <a:solidFill>
                    <a:schemeClr val="bg1"/>
                  </a:solidFill>
                </a:rPr>
                <a:t>Market View</a:t>
              </a:r>
            </a:p>
          </p:txBody>
        </p:sp>
        <p:cxnSp>
          <p:nvCxnSpPr>
            <p:cNvPr id="8" name="Straight Connector 7">
              <a:extLst>
                <a:ext uri="{FF2B5EF4-FFF2-40B4-BE49-F238E27FC236}">
                  <a16:creationId xmlns:a16="http://schemas.microsoft.com/office/drawing/2014/main" id="{03899FC5-9567-B242-B74E-85002E462344}"/>
                </a:ext>
              </a:extLst>
            </p:cNvPr>
            <p:cNvCxnSpPr>
              <a:cxnSpLocks/>
            </p:cNvCxnSpPr>
            <p:nvPr/>
          </p:nvCxnSpPr>
          <p:spPr>
            <a:xfrm>
              <a:off x="2626719" y="1497537"/>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1" name="TextBox 10">
              <a:hlinkClick r:id="" action="ppaction://noaction"/>
              <a:extLst>
                <a:ext uri="{FF2B5EF4-FFF2-40B4-BE49-F238E27FC236}">
                  <a16:creationId xmlns:a16="http://schemas.microsoft.com/office/drawing/2014/main" id="{BFB3DFD5-8C3C-C44B-BBAA-4A0E6BD54418}"/>
                </a:ext>
              </a:extLst>
            </p:cNvPr>
            <p:cNvSpPr txBox="1"/>
            <p:nvPr/>
          </p:nvSpPr>
          <p:spPr>
            <a:xfrm>
              <a:off x="5776433" y="1320637"/>
              <a:ext cx="188576" cy="276999"/>
            </a:xfrm>
            <a:prstGeom prst="rect">
              <a:avLst/>
            </a:prstGeom>
            <a:noFill/>
          </p:spPr>
          <p:txBody>
            <a:bodyPr wrap="square" rtlCol="0">
              <a:spAutoFit/>
            </a:bodyPr>
            <a:lstStyle/>
            <a:p>
              <a:pPr algn="r"/>
              <a:r>
                <a:rPr lang="en-US" sz="1200" dirty="0">
                  <a:solidFill>
                    <a:schemeClr val="bg1"/>
                  </a:solidFill>
                </a:rPr>
                <a:t>3</a:t>
              </a:r>
            </a:p>
          </p:txBody>
        </p:sp>
      </p:grpSp>
      <p:grpSp>
        <p:nvGrpSpPr>
          <p:cNvPr id="12" name="Group 11">
            <a:extLst>
              <a:ext uri="{FF2B5EF4-FFF2-40B4-BE49-F238E27FC236}">
                <a16:creationId xmlns:a16="http://schemas.microsoft.com/office/drawing/2014/main" id="{2FEB9D62-6B18-984E-AD37-CBBD44BB1AA1}"/>
              </a:ext>
            </a:extLst>
          </p:cNvPr>
          <p:cNvGrpSpPr/>
          <p:nvPr userDrawn="1"/>
        </p:nvGrpSpPr>
        <p:grpSpPr>
          <a:xfrm>
            <a:off x="943173" y="1642909"/>
            <a:ext cx="5021836" cy="307777"/>
            <a:chOff x="943173" y="1757212"/>
            <a:chExt cx="5021836" cy="307777"/>
          </a:xfrm>
        </p:grpSpPr>
        <p:sp>
          <p:nvSpPr>
            <p:cNvPr id="13" name="Rectangle 12">
              <a:hlinkClick r:id="" action="ppaction://noaction"/>
              <a:extLst>
                <a:ext uri="{FF2B5EF4-FFF2-40B4-BE49-F238E27FC236}">
                  <a16:creationId xmlns:a16="http://schemas.microsoft.com/office/drawing/2014/main" id="{B62CDBD7-7A34-5B48-9103-D1CE8853E2A4}"/>
                </a:ext>
              </a:extLst>
            </p:cNvPr>
            <p:cNvSpPr/>
            <p:nvPr/>
          </p:nvSpPr>
          <p:spPr>
            <a:xfrm>
              <a:off x="943173" y="1757212"/>
              <a:ext cx="1614416" cy="307777"/>
            </a:xfrm>
            <a:prstGeom prst="rect">
              <a:avLst/>
            </a:prstGeom>
          </p:spPr>
          <p:txBody>
            <a:bodyPr wrap="none">
              <a:spAutoFit/>
            </a:bodyPr>
            <a:lstStyle/>
            <a:p>
              <a:r>
                <a:rPr lang="en-US" sz="1400" dirty="0">
                  <a:solidFill>
                    <a:schemeClr val="bg1"/>
                  </a:solidFill>
                </a:rPr>
                <a:t>Energy Navigator</a:t>
              </a:r>
            </a:p>
          </p:txBody>
        </p:sp>
        <p:cxnSp>
          <p:nvCxnSpPr>
            <p:cNvPr id="14" name="Straight Connector 13">
              <a:extLst>
                <a:ext uri="{FF2B5EF4-FFF2-40B4-BE49-F238E27FC236}">
                  <a16:creationId xmlns:a16="http://schemas.microsoft.com/office/drawing/2014/main" id="{7B805EFC-C786-B049-8F56-1E639DA39BE0}"/>
                </a:ext>
              </a:extLst>
            </p:cNvPr>
            <p:cNvCxnSpPr>
              <a:cxnSpLocks/>
            </p:cNvCxnSpPr>
            <p:nvPr/>
          </p:nvCxnSpPr>
          <p:spPr>
            <a:xfrm>
              <a:off x="2626719" y="1955065"/>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5" name="TextBox 14">
              <a:hlinkClick r:id="" action="ppaction://noaction"/>
              <a:extLst>
                <a:ext uri="{FF2B5EF4-FFF2-40B4-BE49-F238E27FC236}">
                  <a16:creationId xmlns:a16="http://schemas.microsoft.com/office/drawing/2014/main" id="{57403282-4D7C-6B46-A490-C530F10C2E20}"/>
                </a:ext>
              </a:extLst>
            </p:cNvPr>
            <p:cNvSpPr txBox="1"/>
            <p:nvPr/>
          </p:nvSpPr>
          <p:spPr>
            <a:xfrm>
              <a:off x="5776433" y="1776290"/>
              <a:ext cx="188576" cy="276999"/>
            </a:xfrm>
            <a:prstGeom prst="rect">
              <a:avLst/>
            </a:prstGeom>
            <a:noFill/>
          </p:spPr>
          <p:txBody>
            <a:bodyPr wrap="square" rtlCol="0">
              <a:spAutoFit/>
            </a:bodyPr>
            <a:lstStyle/>
            <a:p>
              <a:pPr algn="r"/>
              <a:r>
                <a:rPr lang="en-US" sz="1200" dirty="0">
                  <a:solidFill>
                    <a:schemeClr val="bg1"/>
                  </a:solidFill>
                </a:rPr>
                <a:t>4</a:t>
              </a:r>
            </a:p>
          </p:txBody>
        </p:sp>
      </p:grpSp>
      <p:grpSp>
        <p:nvGrpSpPr>
          <p:cNvPr id="16" name="Group 15">
            <a:extLst>
              <a:ext uri="{FF2B5EF4-FFF2-40B4-BE49-F238E27FC236}">
                <a16:creationId xmlns:a16="http://schemas.microsoft.com/office/drawing/2014/main" id="{E1349DF5-A28F-ED4D-AC7F-52F68A90C5FF}"/>
              </a:ext>
            </a:extLst>
          </p:cNvPr>
          <p:cNvGrpSpPr/>
          <p:nvPr userDrawn="1"/>
        </p:nvGrpSpPr>
        <p:grpSpPr>
          <a:xfrm>
            <a:off x="943173" y="2143301"/>
            <a:ext cx="5021836" cy="307777"/>
            <a:chOff x="943173" y="2257604"/>
            <a:chExt cx="5021836" cy="307777"/>
          </a:xfrm>
        </p:grpSpPr>
        <p:sp>
          <p:nvSpPr>
            <p:cNvPr id="17" name="Rectangle 16">
              <a:hlinkClick r:id="" action="ppaction://noaction"/>
              <a:extLst>
                <a:ext uri="{FF2B5EF4-FFF2-40B4-BE49-F238E27FC236}">
                  <a16:creationId xmlns:a16="http://schemas.microsoft.com/office/drawing/2014/main" id="{5FBDC962-6C39-C244-B818-C2D51F3F007C}"/>
                </a:ext>
              </a:extLst>
            </p:cNvPr>
            <p:cNvSpPr/>
            <p:nvPr/>
          </p:nvSpPr>
          <p:spPr>
            <a:xfrm>
              <a:off x="943173" y="2257604"/>
              <a:ext cx="2033377" cy="307777"/>
            </a:xfrm>
            <a:prstGeom prst="rect">
              <a:avLst/>
            </a:prstGeom>
          </p:spPr>
          <p:txBody>
            <a:bodyPr wrap="none">
              <a:spAutoFit/>
            </a:bodyPr>
            <a:lstStyle/>
            <a:p>
              <a:r>
                <a:rPr lang="en-US" sz="1400" dirty="0">
                  <a:solidFill>
                    <a:schemeClr val="bg1"/>
                  </a:solidFill>
                </a:rPr>
                <a:t>Week-over-Week Brief</a:t>
              </a:r>
            </a:p>
          </p:txBody>
        </p:sp>
        <p:cxnSp>
          <p:nvCxnSpPr>
            <p:cNvPr id="18" name="Straight Connector 17">
              <a:extLst>
                <a:ext uri="{FF2B5EF4-FFF2-40B4-BE49-F238E27FC236}">
                  <a16:creationId xmlns:a16="http://schemas.microsoft.com/office/drawing/2014/main" id="{6BB91F83-4DDB-6142-A37C-1962A8C78ABE}"/>
                </a:ext>
              </a:extLst>
            </p:cNvPr>
            <p:cNvCxnSpPr>
              <a:cxnSpLocks/>
            </p:cNvCxnSpPr>
            <p:nvPr/>
          </p:nvCxnSpPr>
          <p:spPr>
            <a:xfrm>
              <a:off x="3086100" y="2455457"/>
              <a:ext cx="2530122"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9" name="TextBox 18">
              <a:hlinkClick r:id="" action="ppaction://noaction"/>
              <a:extLst>
                <a:ext uri="{FF2B5EF4-FFF2-40B4-BE49-F238E27FC236}">
                  <a16:creationId xmlns:a16="http://schemas.microsoft.com/office/drawing/2014/main" id="{5441FC48-0092-9541-9D0C-768AE23D601B}"/>
                </a:ext>
              </a:extLst>
            </p:cNvPr>
            <p:cNvSpPr txBox="1"/>
            <p:nvPr/>
          </p:nvSpPr>
          <p:spPr>
            <a:xfrm>
              <a:off x="5776433" y="2283557"/>
              <a:ext cx="188576" cy="276999"/>
            </a:xfrm>
            <a:prstGeom prst="rect">
              <a:avLst/>
            </a:prstGeom>
            <a:noFill/>
          </p:spPr>
          <p:txBody>
            <a:bodyPr wrap="square" rtlCol="0">
              <a:spAutoFit/>
            </a:bodyPr>
            <a:lstStyle/>
            <a:p>
              <a:pPr algn="r"/>
              <a:r>
                <a:rPr lang="en-US" sz="1200" dirty="0">
                  <a:solidFill>
                    <a:schemeClr val="bg1"/>
                  </a:solidFill>
                </a:rPr>
                <a:t>5</a:t>
              </a:r>
            </a:p>
          </p:txBody>
        </p:sp>
      </p:grpSp>
      <p:grpSp>
        <p:nvGrpSpPr>
          <p:cNvPr id="20" name="Group 19">
            <a:extLst>
              <a:ext uri="{FF2B5EF4-FFF2-40B4-BE49-F238E27FC236}">
                <a16:creationId xmlns:a16="http://schemas.microsoft.com/office/drawing/2014/main" id="{A5D8FB4A-9F17-BD44-AE35-F347C38E84F5}"/>
              </a:ext>
            </a:extLst>
          </p:cNvPr>
          <p:cNvGrpSpPr/>
          <p:nvPr userDrawn="1"/>
        </p:nvGrpSpPr>
        <p:grpSpPr>
          <a:xfrm>
            <a:off x="1702309" y="2587382"/>
            <a:ext cx="4256152" cy="277865"/>
            <a:chOff x="1702309" y="2810869"/>
            <a:chExt cx="4256152" cy="277865"/>
          </a:xfrm>
        </p:grpSpPr>
        <p:sp>
          <p:nvSpPr>
            <p:cNvPr id="21" name="Rectangle 20">
              <a:hlinkClick r:id="rId3" action="ppaction://hlinksldjump"/>
              <a:extLst>
                <a:ext uri="{FF2B5EF4-FFF2-40B4-BE49-F238E27FC236}">
                  <a16:creationId xmlns:a16="http://schemas.microsoft.com/office/drawing/2014/main" id="{34F461C4-3535-C848-904B-814825AB9D8A}"/>
                </a:ext>
              </a:extLst>
            </p:cNvPr>
            <p:cNvSpPr/>
            <p:nvPr/>
          </p:nvSpPr>
          <p:spPr>
            <a:xfrm>
              <a:off x="1702309" y="2810869"/>
              <a:ext cx="2368084" cy="276999"/>
            </a:xfrm>
            <a:prstGeom prst="rect">
              <a:avLst/>
            </a:prstGeom>
          </p:spPr>
          <p:txBody>
            <a:bodyPr wrap="none">
              <a:spAutoFit/>
            </a:bodyPr>
            <a:lstStyle/>
            <a:p>
              <a:r>
                <a:rPr lang="en-US" sz="1200" dirty="0">
                  <a:solidFill>
                    <a:schemeClr val="bg1"/>
                  </a:solidFill>
                </a:rPr>
                <a:t>NYMEX Henry Hub NG Futures</a:t>
              </a:r>
            </a:p>
          </p:txBody>
        </p:sp>
        <p:cxnSp>
          <p:nvCxnSpPr>
            <p:cNvPr id="22" name="Straight Connector 21">
              <a:extLst>
                <a:ext uri="{FF2B5EF4-FFF2-40B4-BE49-F238E27FC236}">
                  <a16:creationId xmlns:a16="http://schemas.microsoft.com/office/drawing/2014/main" id="{60A84F59-7CC0-8E49-9AE4-EEA28050BC0C}"/>
                </a:ext>
              </a:extLst>
            </p:cNvPr>
            <p:cNvCxnSpPr>
              <a:cxnSpLocks/>
            </p:cNvCxnSpPr>
            <p:nvPr/>
          </p:nvCxnSpPr>
          <p:spPr>
            <a:xfrm>
              <a:off x="4820694" y="298014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23" name="TextBox 22">
              <a:hlinkClick r:id="rId3" action="ppaction://hlinksldjump"/>
              <a:extLst>
                <a:ext uri="{FF2B5EF4-FFF2-40B4-BE49-F238E27FC236}">
                  <a16:creationId xmlns:a16="http://schemas.microsoft.com/office/drawing/2014/main" id="{9E1A6CBB-4DF1-3245-99A5-55378E50F1DA}"/>
                </a:ext>
              </a:extLst>
            </p:cNvPr>
            <p:cNvSpPr txBox="1"/>
            <p:nvPr/>
          </p:nvSpPr>
          <p:spPr>
            <a:xfrm>
              <a:off x="5769885" y="2811735"/>
              <a:ext cx="188576" cy="276999"/>
            </a:xfrm>
            <a:prstGeom prst="rect">
              <a:avLst/>
            </a:prstGeom>
            <a:noFill/>
          </p:spPr>
          <p:txBody>
            <a:bodyPr wrap="square" rtlCol="0">
              <a:spAutoFit/>
            </a:bodyPr>
            <a:lstStyle/>
            <a:p>
              <a:pPr algn="r"/>
              <a:r>
                <a:rPr lang="en-US" sz="1200" dirty="0">
                  <a:solidFill>
                    <a:schemeClr val="bg1"/>
                  </a:solidFill>
                </a:rPr>
                <a:t>6</a:t>
              </a:r>
            </a:p>
          </p:txBody>
        </p:sp>
      </p:grpSp>
      <p:grpSp>
        <p:nvGrpSpPr>
          <p:cNvPr id="24" name="Group 23">
            <a:extLst>
              <a:ext uri="{FF2B5EF4-FFF2-40B4-BE49-F238E27FC236}">
                <a16:creationId xmlns:a16="http://schemas.microsoft.com/office/drawing/2014/main" id="{D385C2CE-CE6B-9644-8D12-AC6A6BDD93B9}"/>
              </a:ext>
            </a:extLst>
          </p:cNvPr>
          <p:cNvGrpSpPr/>
          <p:nvPr userDrawn="1"/>
        </p:nvGrpSpPr>
        <p:grpSpPr>
          <a:xfrm>
            <a:off x="1702309" y="3036378"/>
            <a:ext cx="4256152" cy="280215"/>
            <a:chOff x="1702309" y="3259865"/>
            <a:chExt cx="4256152" cy="280215"/>
          </a:xfrm>
        </p:grpSpPr>
        <p:sp>
          <p:nvSpPr>
            <p:cNvPr id="25" name="Rectangle 24">
              <a:hlinkClick r:id="" action="ppaction://noaction"/>
              <a:extLst>
                <a:ext uri="{FF2B5EF4-FFF2-40B4-BE49-F238E27FC236}">
                  <a16:creationId xmlns:a16="http://schemas.microsoft.com/office/drawing/2014/main" id="{C7A1B076-E390-F94D-B0B1-BF51E8E10F97}"/>
                </a:ext>
              </a:extLst>
            </p:cNvPr>
            <p:cNvSpPr/>
            <p:nvPr/>
          </p:nvSpPr>
          <p:spPr>
            <a:xfrm>
              <a:off x="1702309" y="3263081"/>
              <a:ext cx="3115084" cy="276999"/>
            </a:xfrm>
            <a:prstGeom prst="rect">
              <a:avLst/>
            </a:prstGeom>
          </p:spPr>
          <p:txBody>
            <a:bodyPr wrap="none">
              <a:spAutoFit/>
            </a:bodyPr>
            <a:lstStyle/>
            <a:p>
              <a:r>
                <a:rPr lang="en-US" sz="1200" dirty="0">
                  <a:solidFill>
                    <a:schemeClr val="bg1"/>
                  </a:solidFill>
                </a:rPr>
                <a:t>NYMEX NG Winter/Summer Future Strips</a:t>
              </a:r>
            </a:p>
          </p:txBody>
        </p:sp>
        <p:cxnSp>
          <p:nvCxnSpPr>
            <p:cNvPr id="26" name="Straight Connector 25">
              <a:extLst>
                <a:ext uri="{FF2B5EF4-FFF2-40B4-BE49-F238E27FC236}">
                  <a16:creationId xmlns:a16="http://schemas.microsoft.com/office/drawing/2014/main" id="{4CAAC1C2-B568-E548-B82E-C14AC6E70B00}"/>
                </a:ext>
              </a:extLst>
            </p:cNvPr>
            <p:cNvCxnSpPr>
              <a:cxnSpLocks/>
            </p:cNvCxnSpPr>
            <p:nvPr/>
          </p:nvCxnSpPr>
          <p:spPr>
            <a:xfrm>
              <a:off x="4817393" y="3432358"/>
              <a:ext cx="798829"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27" name="TextBox 26">
              <a:hlinkClick r:id="" action="ppaction://noaction"/>
              <a:extLst>
                <a:ext uri="{FF2B5EF4-FFF2-40B4-BE49-F238E27FC236}">
                  <a16:creationId xmlns:a16="http://schemas.microsoft.com/office/drawing/2014/main" id="{63866BE1-4386-064F-82A8-289DCF3E2100}"/>
                </a:ext>
              </a:extLst>
            </p:cNvPr>
            <p:cNvSpPr txBox="1"/>
            <p:nvPr/>
          </p:nvSpPr>
          <p:spPr>
            <a:xfrm>
              <a:off x="5769885" y="3259865"/>
              <a:ext cx="188576" cy="276999"/>
            </a:xfrm>
            <a:prstGeom prst="rect">
              <a:avLst/>
            </a:prstGeom>
            <a:noFill/>
          </p:spPr>
          <p:txBody>
            <a:bodyPr wrap="square" rtlCol="0">
              <a:spAutoFit/>
            </a:bodyPr>
            <a:lstStyle/>
            <a:p>
              <a:pPr algn="r"/>
              <a:r>
                <a:rPr lang="en-US" sz="1200" dirty="0">
                  <a:solidFill>
                    <a:schemeClr val="bg1"/>
                  </a:solidFill>
                </a:rPr>
                <a:t>7</a:t>
              </a:r>
            </a:p>
          </p:txBody>
        </p:sp>
      </p:grpSp>
      <p:grpSp>
        <p:nvGrpSpPr>
          <p:cNvPr id="28" name="Group 27">
            <a:extLst>
              <a:ext uri="{FF2B5EF4-FFF2-40B4-BE49-F238E27FC236}">
                <a16:creationId xmlns:a16="http://schemas.microsoft.com/office/drawing/2014/main" id="{6BF0099F-FDFD-2946-8131-EBE2BFB39533}"/>
              </a:ext>
            </a:extLst>
          </p:cNvPr>
          <p:cNvGrpSpPr/>
          <p:nvPr userDrawn="1"/>
        </p:nvGrpSpPr>
        <p:grpSpPr>
          <a:xfrm>
            <a:off x="1702309" y="3944018"/>
            <a:ext cx="4341178" cy="279907"/>
            <a:chOff x="1702309" y="4167505"/>
            <a:chExt cx="4341178" cy="279907"/>
          </a:xfrm>
        </p:grpSpPr>
        <p:sp>
          <p:nvSpPr>
            <p:cNvPr id="29" name="Rectangle 28">
              <a:hlinkClick r:id="" action="ppaction://noaction"/>
              <a:extLst>
                <a:ext uri="{FF2B5EF4-FFF2-40B4-BE49-F238E27FC236}">
                  <a16:creationId xmlns:a16="http://schemas.microsoft.com/office/drawing/2014/main" id="{2810B5DF-BF94-2643-9394-CCFE6E6DBCE3}"/>
                </a:ext>
              </a:extLst>
            </p:cNvPr>
            <p:cNvSpPr/>
            <p:nvPr/>
          </p:nvSpPr>
          <p:spPr>
            <a:xfrm>
              <a:off x="1702309" y="4167505"/>
              <a:ext cx="1166153" cy="276999"/>
            </a:xfrm>
            <a:prstGeom prst="rect">
              <a:avLst/>
            </a:prstGeom>
          </p:spPr>
          <p:txBody>
            <a:bodyPr wrap="none">
              <a:spAutoFit/>
            </a:bodyPr>
            <a:lstStyle/>
            <a:p>
              <a:r>
                <a:rPr lang="en-US" sz="1200" dirty="0">
                  <a:solidFill>
                    <a:schemeClr val="bg1"/>
                  </a:solidFill>
                </a:rPr>
                <a:t>New York City</a:t>
              </a:r>
            </a:p>
          </p:txBody>
        </p:sp>
        <p:cxnSp>
          <p:nvCxnSpPr>
            <p:cNvPr id="30" name="Straight Connector 29">
              <a:extLst>
                <a:ext uri="{FF2B5EF4-FFF2-40B4-BE49-F238E27FC236}">
                  <a16:creationId xmlns:a16="http://schemas.microsoft.com/office/drawing/2014/main" id="{35908994-6424-8544-B64C-E0FFDFDDB737}"/>
                </a:ext>
              </a:extLst>
            </p:cNvPr>
            <p:cNvCxnSpPr>
              <a:cxnSpLocks/>
            </p:cNvCxnSpPr>
            <p:nvPr/>
          </p:nvCxnSpPr>
          <p:spPr>
            <a:xfrm>
              <a:off x="4820694" y="4336782"/>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31" name="TextBox 30">
              <a:hlinkClick r:id="" action="ppaction://noaction"/>
              <a:extLst>
                <a:ext uri="{FF2B5EF4-FFF2-40B4-BE49-F238E27FC236}">
                  <a16:creationId xmlns:a16="http://schemas.microsoft.com/office/drawing/2014/main" id="{FB93592C-355D-AD46-85FE-67D45197C31E}"/>
                </a:ext>
              </a:extLst>
            </p:cNvPr>
            <p:cNvSpPr txBox="1"/>
            <p:nvPr/>
          </p:nvSpPr>
          <p:spPr>
            <a:xfrm>
              <a:off x="5671668" y="4170413"/>
              <a:ext cx="371819" cy="276999"/>
            </a:xfrm>
            <a:prstGeom prst="rect">
              <a:avLst/>
            </a:prstGeom>
            <a:noFill/>
          </p:spPr>
          <p:txBody>
            <a:bodyPr wrap="square" rtlCol="0">
              <a:spAutoFit/>
            </a:bodyPr>
            <a:lstStyle/>
            <a:p>
              <a:pPr algn="r"/>
              <a:r>
                <a:rPr lang="en-US" sz="1200" dirty="0">
                  <a:solidFill>
                    <a:schemeClr val="bg1"/>
                  </a:solidFill>
                </a:rPr>
                <a:t>12</a:t>
              </a:r>
            </a:p>
          </p:txBody>
        </p:sp>
      </p:grpSp>
      <p:grpSp>
        <p:nvGrpSpPr>
          <p:cNvPr id="32" name="Group 31">
            <a:extLst>
              <a:ext uri="{FF2B5EF4-FFF2-40B4-BE49-F238E27FC236}">
                <a16:creationId xmlns:a16="http://schemas.microsoft.com/office/drawing/2014/main" id="{B57DB17F-8972-8C43-BB92-D6F9EDE49EB6}"/>
              </a:ext>
            </a:extLst>
          </p:cNvPr>
          <p:cNvGrpSpPr/>
          <p:nvPr userDrawn="1"/>
        </p:nvGrpSpPr>
        <p:grpSpPr>
          <a:xfrm>
            <a:off x="1702309" y="3484508"/>
            <a:ext cx="4256152" cy="284297"/>
            <a:chOff x="1702309" y="3707995"/>
            <a:chExt cx="4256152" cy="284297"/>
          </a:xfrm>
        </p:grpSpPr>
        <p:sp>
          <p:nvSpPr>
            <p:cNvPr id="33" name="Rectangle 32">
              <a:hlinkClick r:id="" action="ppaction://noaction"/>
              <a:extLst>
                <a:ext uri="{FF2B5EF4-FFF2-40B4-BE49-F238E27FC236}">
                  <a16:creationId xmlns:a16="http://schemas.microsoft.com/office/drawing/2014/main" id="{91354BE7-1CF8-794C-80D1-649570BEFD1C}"/>
                </a:ext>
              </a:extLst>
            </p:cNvPr>
            <p:cNvSpPr/>
            <p:nvPr/>
          </p:nvSpPr>
          <p:spPr>
            <a:xfrm>
              <a:off x="1702309" y="3715293"/>
              <a:ext cx="1120948" cy="276999"/>
            </a:xfrm>
            <a:prstGeom prst="rect">
              <a:avLst/>
            </a:prstGeom>
          </p:spPr>
          <p:txBody>
            <a:bodyPr wrap="none">
              <a:spAutoFit/>
            </a:bodyPr>
            <a:lstStyle/>
            <a:p>
              <a:r>
                <a:rPr lang="en-US" sz="1200" dirty="0">
                  <a:solidFill>
                    <a:schemeClr val="bg1"/>
                  </a:solidFill>
                </a:rPr>
                <a:t>New England</a:t>
              </a:r>
            </a:p>
          </p:txBody>
        </p:sp>
        <p:cxnSp>
          <p:nvCxnSpPr>
            <p:cNvPr id="34" name="Straight Connector 33">
              <a:extLst>
                <a:ext uri="{FF2B5EF4-FFF2-40B4-BE49-F238E27FC236}">
                  <a16:creationId xmlns:a16="http://schemas.microsoft.com/office/drawing/2014/main" id="{2E86B653-26A1-4D40-B1C0-8343B11C3EE1}"/>
                </a:ext>
              </a:extLst>
            </p:cNvPr>
            <p:cNvCxnSpPr>
              <a:cxnSpLocks/>
            </p:cNvCxnSpPr>
            <p:nvPr/>
          </p:nvCxnSpPr>
          <p:spPr>
            <a:xfrm>
              <a:off x="4820694" y="3884570"/>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35" name="TextBox 34">
              <a:hlinkClick r:id="" action="ppaction://noaction"/>
              <a:extLst>
                <a:ext uri="{FF2B5EF4-FFF2-40B4-BE49-F238E27FC236}">
                  <a16:creationId xmlns:a16="http://schemas.microsoft.com/office/drawing/2014/main" id="{D404263A-97D7-D142-9EA3-CDA0A99BB664}"/>
                </a:ext>
              </a:extLst>
            </p:cNvPr>
            <p:cNvSpPr txBox="1"/>
            <p:nvPr/>
          </p:nvSpPr>
          <p:spPr>
            <a:xfrm>
              <a:off x="5769885" y="3707995"/>
              <a:ext cx="188576" cy="276999"/>
            </a:xfrm>
            <a:prstGeom prst="rect">
              <a:avLst/>
            </a:prstGeom>
            <a:noFill/>
          </p:spPr>
          <p:txBody>
            <a:bodyPr wrap="square" rtlCol="0">
              <a:spAutoFit/>
            </a:bodyPr>
            <a:lstStyle/>
            <a:p>
              <a:pPr algn="r"/>
              <a:r>
                <a:rPr lang="en-US" sz="1200" dirty="0">
                  <a:solidFill>
                    <a:schemeClr val="bg1"/>
                  </a:solidFill>
                </a:rPr>
                <a:t>8</a:t>
              </a:r>
            </a:p>
          </p:txBody>
        </p:sp>
      </p:grpSp>
      <p:grpSp>
        <p:nvGrpSpPr>
          <p:cNvPr id="36" name="Group 35">
            <a:extLst>
              <a:ext uri="{FF2B5EF4-FFF2-40B4-BE49-F238E27FC236}">
                <a16:creationId xmlns:a16="http://schemas.microsoft.com/office/drawing/2014/main" id="{A6D51912-2B76-C740-9A7C-B96ED64EAD64}"/>
              </a:ext>
            </a:extLst>
          </p:cNvPr>
          <p:cNvGrpSpPr/>
          <p:nvPr userDrawn="1"/>
        </p:nvGrpSpPr>
        <p:grpSpPr>
          <a:xfrm>
            <a:off x="1702309" y="4396230"/>
            <a:ext cx="4337176" cy="278238"/>
            <a:chOff x="1702309" y="4619717"/>
            <a:chExt cx="4337176" cy="278238"/>
          </a:xfrm>
        </p:grpSpPr>
        <p:sp>
          <p:nvSpPr>
            <p:cNvPr id="37" name="Rectangle 36">
              <a:hlinkClick r:id="" action="ppaction://noaction"/>
              <a:extLst>
                <a:ext uri="{FF2B5EF4-FFF2-40B4-BE49-F238E27FC236}">
                  <a16:creationId xmlns:a16="http://schemas.microsoft.com/office/drawing/2014/main" id="{105577CD-4FC3-3740-B976-80ACFC365A21}"/>
                </a:ext>
              </a:extLst>
            </p:cNvPr>
            <p:cNvSpPr/>
            <p:nvPr/>
          </p:nvSpPr>
          <p:spPr>
            <a:xfrm>
              <a:off x="1702309" y="4619717"/>
              <a:ext cx="1043876" cy="276999"/>
            </a:xfrm>
            <a:prstGeom prst="rect">
              <a:avLst/>
            </a:prstGeom>
          </p:spPr>
          <p:txBody>
            <a:bodyPr wrap="none">
              <a:spAutoFit/>
            </a:bodyPr>
            <a:lstStyle/>
            <a:p>
              <a:r>
                <a:rPr lang="en-US" sz="1200" dirty="0">
                  <a:solidFill>
                    <a:schemeClr val="bg1"/>
                  </a:solidFill>
                </a:rPr>
                <a:t>Mid-Atlantic</a:t>
              </a:r>
            </a:p>
          </p:txBody>
        </p:sp>
        <p:cxnSp>
          <p:nvCxnSpPr>
            <p:cNvPr id="38" name="Straight Connector 37">
              <a:extLst>
                <a:ext uri="{FF2B5EF4-FFF2-40B4-BE49-F238E27FC236}">
                  <a16:creationId xmlns:a16="http://schemas.microsoft.com/office/drawing/2014/main" id="{522B882D-9840-BC4B-B74D-5E824157B7F9}"/>
                </a:ext>
              </a:extLst>
            </p:cNvPr>
            <p:cNvCxnSpPr>
              <a:cxnSpLocks/>
            </p:cNvCxnSpPr>
            <p:nvPr/>
          </p:nvCxnSpPr>
          <p:spPr>
            <a:xfrm>
              <a:off x="4820694" y="4803282"/>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39" name="TextBox 38">
              <a:hlinkClick r:id="" action="ppaction://noaction"/>
              <a:extLst>
                <a:ext uri="{FF2B5EF4-FFF2-40B4-BE49-F238E27FC236}">
                  <a16:creationId xmlns:a16="http://schemas.microsoft.com/office/drawing/2014/main" id="{E478F775-77DF-214E-BA06-389455A03131}"/>
                </a:ext>
              </a:extLst>
            </p:cNvPr>
            <p:cNvSpPr txBox="1"/>
            <p:nvPr/>
          </p:nvSpPr>
          <p:spPr>
            <a:xfrm>
              <a:off x="5586642" y="4620956"/>
              <a:ext cx="452843" cy="276999"/>
            </a:xfrm>
            <a:prstGeom prst="rect">
              <a:avLst/>
            </a:prstGeom>
            <a:noFill/>
          </p:spPr>
          <p:txBody>
            <a:bodyPr wrap="square" rtlCol="0">
              <a:spAutoFit/>
            </a:bodyPr>
            <a:lstStyle/>
            <a:p>
              <a:pPr algn="r"/>
              <a:r>
                <a:rPr lang="en-US" sz="1200" dirty="0">
                  <a:solidFill>
                    <a:schemeClr val="bg1"/>
                  </a:solidFill>
                </a:rPr>
                <a:t>16</a:t>
              </a:r>
            </a:p>
          </p:txBody>
        </p:sp>
      </p:grpSp>
      <p:grpSp>
        <p:nvGrpSpPr>
          <p:cNvPr id="40" name="Group 39">
            <a:extLst>
              <a:ext uri="{FF2B5EF4-FFF2-40B4-BE49-F238E27FC236}">
                <a16:creationId xmlns:a16="http://schemas.microsoft.com/office/drawing/2014/main" id="{2193BE9B-6B9F-AB49-AA91-C4C4695A10C1}"/>
              </a:ext>
            </a:extLst>
          </p:cNvPr>
          <p:cNvGrpSpPr/>
          <p:nvPr userDrawn="1"/>
        </p:nvGrpSpPr>
        <p:grpSpPr>
          <a:xfrm>
            <a:off x="1702309" y="4843186"/>
            <a:ext cx="4339188" cy="282255"/>
            <a:chOff x="1702309" y="5066673"/>
            <a:chExt cx="4339188" cy="282255"/>
          </a:xfrm>
        </p:grpSpPr>
        <p:sp>
          <p:nvSpPr>
            <p:cNvPr id="41" name="Rectangle 40">
              <a:hlinkClick r:id="" action="ppaction://noaction"/>
              <a:extLst>
                <a:ext uri="{FF2B5EF4-FFF2-40B4-BE49-F238E27FC236}">
                  <a16:creationId xmlns:a16="http://schemas.microsoft.com/office/drawing/2014/main" id="{A7BA3A49-5574-9E44-9A37-DF22D49CA026}"/>
                </a:ext>
              </a:extLst>
            </p:cNvPr>
            <p:cNvSpPr/>
            <p:nvPr/>
          </p:nvSpPr>
          <p:spPr>
            <a:xfrm>
              <a:off x="1702309" y="5071929"/>
              <a:ext cx="1156086" cy="276999"/>
            </a:xfrm>
            <a:prstGeom prst="rect">
              <a:avLst/>
            </a:prstGeom>
          </p:spPr>
          <p:txBody>
            <a:bodyPr wrap="none">
              <a:spAutoFit/>
            </a:bodyPr>
            <a:lstStyle/>
            <a:p>
              <a:r>
                <a:rPr lang="en-US" sz="1200" dirty="0">
                  <a:solidFill>
                    <a:schemeClr val="bg1"/>
                  </a:solidFill>
                </a:rPr>
                <a:t>Midwest - OH</a:t>
              </a:r>
            </a:p>
          </p:txBody>
        </p:sp>
        <p:cxnSp>
          <p:nvCxnSpPr>
            <p:cNvPr id="42" name="Straight Connector 41">
              <a:extLst>
                <a:ext uri="{FF2B5EF4-FFF2-40B4-BE49-F238E27FC236}">
                  <a16:creationId xmlns:a16="http://schemas.microsoft.com/office/drawing/2014/main" id="{6BDE20FD-B721-A647-9128-61718ACF5843}"/>
                </a:ext>
              </a:extLst>
            </p:cNvPr>
            <p:cNvCxnSpPr>
              <a:cxnSpLocks/>
            </p:cNvCxnSpPr>
            <p:nvPr/>
          </p:nvCxnSpPr>
          <p:spPr>
            <a:xfrm>
              <a:off x="4820694" y="524120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43" name="TextBox 42">
              <a:hlinkClick r:id="" action="ppaction://noaction"/>
              <a:extLst>
                <a:ext uri="{FF2B5EF4-FFF2-40B4-BE49-F238E27FC236}">
                  <a16:creationId xmlns:a16="http://schemas.microsoft.com/office/drawing/2014/main" id="{8BECA945-74A3-C843-8C64-F00ACC463DDC}"/>
                </a:ext>
              </a:extLst>
            </p:cNvPr>
            <p:cNvSpPr txBox="1"/>
            <p:nvPr/>
          </p:nvSpPr>
          <p:spPr>
            <a:xfrm>
              <a:off x="5669678" y="5066673"/>
              <a:ext cx="371819" cy="276999"/>
            </a:xfrm>
            <a:prstGeom prst="rect">
              <a:avLst/>
            </a:prstGeom>
            <a:noFill/>
          </p:spPr>
          <p:txBody>
            <a:bodyPr wrap="square" rtlCol="0">
              <a:spAutoFit/>
            </a:bodyPr>
            <a:lstStyle/>
            <a:p>
              <a:pPr algn="r"/>
              <a:r>
                <a:rPr lang="en-US" sz="1200" dirty="0">
                  <a:solidFill>
                    <a:schemeClr val="bg1"/>
                  </a:solidFill>
                </a:rPr>
                <a:t>20</a:t>
              </a:r>
            </a:p>
          </p:txBody>
        </p:sp>
      </p:grpSp>
      <p:grpSp>
        <p:nvGrpSpPr>
          <p:cNvPr id="44" name="Group 43">
            <a:extLst>
              <a:ext uri="{FF2B5EF4-FFF2-40B4-BE49-F238E27FC236}">
                <a16:creationId xmlns:a16="http://schemas.microsoft.com/office/drawing/2014/main" id="{5E4149E2-6DD4-B942-8826-EEA44EE2114C}"/>
              </a:ext>
            </a:extLst>
          </p:cNvPr>
          <p:cNvGrpSpPr/>
          <p:nvPr userDrawn="1"/>
        </p:nvGrpSpPr>
        <p:grpSpPr>
          <a:xfrm>
            <a:off x="1702309" y="5300653"/>
            <a:ext cx="4339188" cy="281950"/>
            <a:chOff x="1702309" y="5524140"/>
            <a:chExt cx="4339188" cy="281950"/>
          </a:xfrm>
        </p:grpSpPr>
        <p:sp>
          <p:nvSpPr>
            <p:cNvPr id="45" name="Rectangle 44">
              <a:hlinkClick r:id="" action="ppaction://noaction"/>
              <a:extLst>
                <a:ext uri="{FF2B5EF4-FFF2-40B4-BE49-F238E27FC236}">
                  <a16:creationId xmlns:a16="http://schemas.microsoft.com/office/drawing/2014/main" id="{9EE6E60E-1956-484F-9D49-BC4852E10D00}"/>
                </a:ext>
              </a:extLst>
            </p:cNvPr>
            <p:cNvSpPr/>
            <p:nvPr/>
          </p:nvSpPr>
          <p:spPr>
            <a:xfrm>
              <a:off x="1702309" y="5524140"/>
              <a:ext cx="1045479" cy="276999"/>
            </a:xfrm>
            <a:prstGeom prst="rect">
              <a:avLst/>
            </a:prstGeom>
          </p:spPr>
          <p:txBody>
            <a:bodyPr wrap="none">
              <a:spAutoFit/>
            </a:bodyPr>
            <a:lstStyle/>
            <a:p>
              <a:r>
                <a:rPr lang="en-US" sz="1200" dirty="0">
                  <a:solidFill>
                    <a:schemeClr val="bg1"/>
                  </a:solidFill>
                </a:rPr>
                <a:t>Midwest - IL</a:t>
              </a:r>
            </a:p>
          </p:txBody>
        </p:sp>
        <p:cxnSp>
          <p:nvCxnSpPr>
            <p:cNvPr id="46" name="Straight Connector 45">
              <a:extLst>
                <a:ext uri="{FF2B5EF4-FFF2-40B4-BE49-F238E27FC236}">
                  <a16:creationId xmlns:a16="http://schemas.microsoft.com/office/drawing/2014/main" id="{FC950837-882A-F14F-809B-B556D93FB006}"/>
                </a:ext>
              </a:extLst>
            </p:cNvPr>
            <p:cNvCxnSpPr>
              <a:cxnSpLocks/>
            </p:cNvCxnSpPr>
            <p:nvPr/>
          </p:nvCxnSpPr>
          <p:spPr>
            <a:xfrm>
              <a:off x="4820694" y="570770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47" name="TextBox 46">
              <a:hlinkClick r:id="" action="ppaction://noaction"/>
              <a:extLst>
                <a:ext uri="{FF2B5EF4-FFF2-40B4-BE49-F238E27FC236}">
                  <a16:creationId xmlns:a16="http://schemas.microsoft.com/office/drawing/2014/main" id="{EBBE92CE-5137-6C4C-A03E-8D82C6CE16C8}"/>
                </a:ext>
              </a:extLst>
            </p:cNvPr>
            <p:cNvSpPr txBox="1"/>
            <p:nvPr/>
          </p:nvSpPr>
          <p:spPr>
            <a:xfrm>
              <a:off x="5669678" y="5529091"/>
              <a:ext cx="371819" cy="276999"/>
            </a:xfrm>
            <a:prstGeom prst="rect">
              <a:avLst/>
            </a:prstGeom>
            <a:noFill/>
          </p:spPr>
          <p:txBody>
            <a:bodyPr wrap="square" rtlCol="0">
              <a:spAutoFit/>
            </a:bodyPr>
            <a:lstStyle/>
            <a:p>
              <a:pPr algn="r"/>
              <a:r>
                <a:rPr lang="en-US" sz="1200" dirty="0">
                  <a:solidFill>
                    <a:schemeClr val="bg1"/>
                  </a:solidFill>
                </a:rPr>
                <a:t>24</a:t>
              </a:r>
            </a:p>
          </p:txBody>
        </p:sp>
      </p:grpSp>
      <p:grpSp>
        <p:nvGrpSpPr>
          <p:cNvPr id="48" name="Group 47">
            <a:extLst>
              <a:ext uri="{FF2B5EF4-FFF2-40B4-BE49-F238E27FC236}">
                <a16:creationId xmlns:a16="http://schemas.microsoft.com/office/drawing/2014/main" id="{40B499DB-04AA-B24A-9017-5E2723AA7293}"/>
              </a:ext>
            </a:extLst>
          </p:cNvPr>
          <p:cNvGrpSpPr/>
          <p:nvPr userDrawn="1"/>
        </p:nvGrpSpPr>
        <p:grpSpPr>
          <a:xfrm>
            <a:off x="1702309" y="5738577"/>
            <a:ext cx="4336475" cy="277865"/>
            <a:chOff x="1702309" y="5962064"/>
            <a:chExt cx="4336475" cy="277865"/>
          </a:xfrm>
        </p:grpSpPr>
        <p:sp>
          <p:nvSpPr>
            <p:cNvPr id="49" name="Rectangle 48">
              <a:hlinkClick r:id="" action="ppaction://noaction"/>
              <a:extLst>
                <a:ext uri="{FF2B5EF4-FFF2-40B4-BE49-F238E27FC236}">
                  <a16:creationId xmlns:a16="http://schemas.microsoft.com/office/drawing/2014/main" id="{FEBFE36A-E346-404D-8F7B-F91B789D3F49}"/>
                </a:ext>
              </a:extLst>
            </p:cNvPr>
            <p:cNvSpPr/>
            <p:nvPr/>
          </p:nvSpPr>
          <p:spPr>
            <a:xfrm>
              <a:off x="1702309" y="5962064"/>
              <a:ext cx="801823" cy="276999"/>
            </a:xfrm>
            <a:prstGeom prst="rect">
              <a:avLst/>
            </a:prstGeom>
          </p:spPr>
          <p:txBody>
            <a:bodyPr wrap="none">
              <a:spAutoFit/>
            </a:bodyPr>
            <a:lstStyle/>
            <a:p>
              <a:r>
                <a:rPr lang="en-US" sz="1200" dirty="0">
                  <a:solidFill>
                    <a:schemeClr val="bg1"/>
                  </a:solidFill>
                </a:rPr>
                <a:t>Houston</a:t>
              </a:r>
            </a:p>
          </p:txBody>
        </p:sp>
        <p:cxnSp>
          <p:nvCxnSpPr>
            <p:cNvPr id="50" name="Straight Connector 49">
              <a:extLst>
                <a:ext uri="{FF2B5EF4-FFF2-40B4-BE49-F238E27FC236}">
                  <a16:creationId xmlns:a16="http://schemas.microsoft.com/office/drawing/2014/main" id="{8BC5B880-57EE-0843-8832-2EC32B033766}"/>
                </a:ext>
              </a:extLst>
            </p:cNvPr>
            <p:cNvCxnSpPr>
              <a:cxnSpLocks/>
            </p:cNvCxnSpPr>
            <p:nvPr/>
          </p:nvCxnSpPr>
          <p:spPr>
            <a:xfrm>
              <a:off x="4820694" y="6145629"/>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51" name="TextBox 50">
              <a:hlinkClick r:id="" action="ppaction://noaction"/>
              <a:extLst>
                <a:ext uri="{FF2B5EF4-FFF2-40B4-BE49-F238E27FC236}">
                  <a16:creationId xmlns:a16="http://schemas.microsoft.com/office/drawing/2014/main" id="{C7DB2ECC-38ED-5147-AB52-6CAD1569FA82}"/>
                </a:ext>
              </a:extLst>
            </p:cNvPr>
            <p:cNvSpPr txBox="1"/>
            <p:nvPr/>
          </p:nvSpPr>
          <p:spPr>
            <a:xfrm>
              <a:off x="5666965" y="5962930"/>
              <a:ext cx="371819" cy="276999"/>
            </a:xfrm>
            <a:prstGeom prst="rect">
              <a:avLst/>
            </a:prstGeom>
            <a:noFill/>
          </p:spPr>
          <p:txBody>
            <a:bodyPr wrap="square" rtlCol="0">
              <a:spAutoFit/>
            </a:bodyPr>
            <a:lstStyle/>
            <a:p>
              <a:pPr algn="r"/>
              <a:r>
                <a:rPr lang="en-US" sz="1200" dirty="0">
                  <a:solidFill>
                    <a:schemeClr val="bg1"/>
                  </a:solidFill>
                </a:rPr>
                <a:t>28</a:t>
              </a:r>
            </a:p>
          </p:txBody>
        </p:sp>
      </p:grpSp>
      <p:grpSp>
        <p:nvGrpSpPr>
          <p:cNvPr id="52" name="Group 51">
            <a:extLst>
              <a:ext uri="{FF2B5EF4-FFF2-40B4-BE49-F238E27FC236}">
                <a16:creationId xmlns:a16="http://schemas.microsoft.com/office/drawing/2014/main" id="{AACD7024-D221-1649-9FA7-0958090C0E27}"/>
              </a:ext>
            </a:extLst>
          </p:cNvPr>
          <p:cNvGrpSpPr/>
          <p:nvPr userDrawn="1"/>
        </p:nvGrpSpPr>
        <p:grpSpPr>
          <a:xfrm>
            <a:off x="943173" y="6184032"/>
            <a:ext cx="5106862" cy="307777"/>
            <a:chOff x="943173" y="6462111"/>
            <a:chExt cx="5106862" cy="307777"/>
          </a:xfrm>
        </p:grpSpPr>
        <p:sp>
          <p:nvSpPr>
            <p:cNvPr id="53" name="Rectangle 52">
              <a:hlinkClick r:id="" action="ppaction://noaction"/>
              <a:extLst>
                <a:ext uri="{FF2B5EF4-FFF2-40B4-BE49-F238E27FC236}">
                  <a16:creationId xmlns:a16="http://schemas.microsoft.com/office/drawing/2014/main" id="{3D43EF56-B49D-E540-B025-EB08BA5423EE}"/>
                </a:ext>
              </a:extLst>
            </p:cNvPr>
            <p:cNvSpPr/>
            <p:nvPr/>
          </p:nvSpPr>
          <p:spPr>
            <a:xfrm>
              <a:off x="943173" y="6462111"/>
              <a:ext cx="2292231" cy="307777"/>
            </a:xfrm>
            <a:prstGeom prst="rect">
              <a:avLst/>
            </a:prstGeom>
          </p:spPr>
          <p:txBody>
            <a:bodyPr wrap="none">
              <a:spAutoFit/>
            </a:bodyPr>
            <a:lstStyle/>
            <a:p>
              <a:r>
                <a:rPr lang="en-US" sz="1400" dirty="0">
                  <a:solidFill>
                    <a:schemeClr val="bg1"/>
                  </a:solidFill>
                </a:rPr>
                <a:t>About The Schork Group </a:t>
              </a:r>
            </a:p>
          </p:txBody>
        </p:sp>
        <p:cxnSp>
          <p:nvCxnSpPr>
            <p:cNvPr id="54" name="Straight Connector 53">
              <a:extLst>
                <a:ext uri="{FF2B5EF4-FFF2-40B4-BE49-F238E27FC236}">
                  <a16:creationId xmlns:a16="http://schemas.microsoft.com/office/drawing/2014/main" id="{175AD039-320A-6948-9E3C-EF5225622D04}"/>
                </a:ext>
              </a:extLst>
            </p:cNvPr>
            <p:cNvCxnSpPr>
              <a:cxnSpLocks/>
            </p:cNvCxnSpPr>
            <p:nvPr/>
          </p:nvCxnSpPr>
          <p:spPr>
            <a:xfrm>
              <a:off x="3329456" y="6659964"/>
              <a:ext cx="2286766"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55" name="TextBox 54">
              <a:hlinkClick r:id="" action="ppaction://noaction"/>
              <a:extLst>
                <a:ext uri="{FF2B5EF4-FFF2-40B4-BE49-F238E27FC236}">
                  <a16:creationId xmlns:a16="http://schemas.microsoft.com/office/drawing/2014/main" id="{74824522-6D9F-414D-B985-D553FAFF1692}"/>
                </a:ext>
              </a:extLst>
            </p:cNvPr>
            <p:cNvSpPr txBox="1"/>
            <p:nvPr/>
          </p:nvSpPr>
          <p:spPr>
            <a:xfrm>
              <a:off x="5559952" y="6481189"/>
              <a:ext cx="490083" cy="276999"/>
            </a:xfrm>
            <a:prstGeom prst="rect">
              <a:avLst/>
            </a:prstGeom>
            <a:noFill/>
          </p:spPr>
          <p:txBody>
            <a:bodyPr wrap="square" rtlCol="0">
              <a:spAutoFit/>
            </a:bodyPr>
            <a:lstStyle/>
            <a:p>
              <a:pPr algn="r"/>
              <a:r>
                <a:rPr lang="en-US" sz="1200" dirty="0">
                  <a:solidFill>
                    <a:schemeClr val="bg1"/>
                  </a:solidFill>
                </a:rPr>
                <a:t>32</a:t>
              </a:r>
            </a:p>
          </p:txBody>
        </p:sp>
      </p:grpSp>
      <p:grpSp>
        <p:nvGrpSpPr>
          <p:cNvPr id="56" name="Group 55">
            <a:extLst>
              <a:ext uri="{FF2B5EF4-FFF2-40B4-BE49-F238E27FC236}">
                <a16:creationId xmlns:a16="http://schemas.microsoft.com/office/drawing/2014/main" id="{A2F587A7-675E-6E43-9235-7D63E40EF3A6}"/>
              </a:ext>
            </a:extLst>
          </p:cNvPr>
          <p:cNvGrpSpPr/>
          <p:nvPr userDrawn="1"/>
        </p:nvGrpSpPr>
        <p:grpSpPr>
          <a:xfrm>
            <a:off x="943173" y="6649739"/>
            <a:ext cx="5091872" cy="307777"/>
            <a:chOff x="943173" y="6991079"/>
            <a:chExt cx="5091872" cy="307777"/>
          </a:xfrm>
        </p:grpSpPr>
        <p:sp>
          <p:nvSpPr>
            <p:cNvPr id="57" name="Rectangle 56">
              <a:hlinkClick r:id="" action="ppaction://noaction"/>
              <a:extLst>
                <a:ext uri="{FF2B5EF4-FFF2-40B4-BE49-F238E27FC236}">
                  <a16:creationId xmlns:a16="http://schemas.microsoft.com/office/drawing/2014/main" id="{4CA2866F-B109-5642-BFA2-EC7324FC9A3B}"/>
                </a:ext>
              </a:extLst>
            </p:cNvPr>
            <p:cNvSpPr/>
            <p:nvPr/>
          </p:nvSpPr>
          <p:spPr>
            <a:xfrm>
              <a:off x="943173" y="6991079"/>
              <a:ext cx="1404552" cy="307777"/>
            </a:xfrm>
            <a:prstGeom prst="rect">
              <a:avLst/>
            </a:prstGeom>
          </p:spPr>
          <p:txBody>
            <a:bodyPr wrap="none">
              <a:spAutoFit/>
            </a:bodyPr>
            <a:lstStyle/>
            <a:p>
              <a:r>
                <a:rPr lang="en-US" sz="1400" dirty="0">
                  <a:solidFill>
                    <a:schemeClr val="bg1"/>
                  </a:solidFill>
                </a:rPr>
                <a:t>Adviser Access</a:t>
              </a:r>
            </a:p>
          </p:txBody>
        </p:sp>
        <p:cxnSp>
          <p:nvCxnSpPr>
            <p:cNvPr id="58" name="Straight Connector 57">
              <a:extLst>
                <a:ext uri="{FF2B5EF4-FFF2-40B4-BE49-F238E27FC236}">
                  <a16:creationId xmlns:a16="http://schemas.microsoft.com/office/drawing/2014/main" id="{4707F4E8-1CF6-0E4F-959D-929AACA69ECD}"/>
                </a:ext>
              </a:extLst>
            </p:cNvPr>
            <p:cNvCxnSpPr>
              <a:cxnSpLocks/>
            </p:cNvCxnSpPr>
            <p:nvPr/>
          </p:nvCxnSpPr>
          <p:spPr>
            <a:xfrm>
              <a:off x="2626719" y="7188932"/>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59" name="TextBox 58">
              <a:hlinkClick r:id="" action="ppaction://noaction"/>
              <a:extLst>
                <a:ext uri="{FF2B5EF4-FFF2-40B4-BE49-F238E27FC236}">
                  <a16:creationId xmlns:a16="http://schemas.microsoft.com/office/drawing/2014/main" id="{62024ABB-70D7-3143-AA78-368EC10418DB}"/>
                </a:ext>
              </a:extLst>
            </p:cNvPr>
            <p:cNvSpPr txBox="1"/>
            <p:nvPr/>
          </p:nvSpPr>
          <p:spPr>
            <a:xfrm>
              <a:off x="5544962" y="7012570"/>
              <a:ext cx="490083" cy="276999"/>
            </a:xfrm>
            <a:prstGeom prst="rect">
              <a:avLst/>
            </a:prstGeom>
            <a:noFill/>
          </p:spPr>
          <p:txBody>
            <a:bodyPr wrap="square" rtlCol="0">
              <a:spAutoFit/>
            </a:bodyPr>
            <a:lstStyle>
              <a:defPPr>
                <a:defRPr lang="en-US"/>
              </a:defPPr>
              <a:lvl1pPr algn="r">
                <a:defRPr sz="1400">
                  <a:solidFill>
                    <a:schemeClr val="bg1"/>
                  </a:solidFill>
                </a:defRPr>
              </a:lvl1pPr>
            </a:lstStyle>
            <a:p>
              <a:r>
                <a:rPr lang="en-US" sz="1200" dirty="0"/>
                <a:t>33</a:t>
              </a:r>
            </a:p>
          </p:txBody>
        </p:sp>
      </p:grpSp>
      <p:sp>
        <p:nvSpPr>
          <p:cNvPr id="60" name="Title 1">
            <a:extLst>
              <a:ext uri="{FF2B5EF4-FFF2-40B4-BE49-F238E27FC236}">
                <a16:creationId xmlns:a16="http://schemas.microsoft.com/office/drawing/2014/main" id="{DCA94A9C-AA8B-1C4E-A726-D2F8C087829A}"/>
              </a:ext>
            </a:extLst>
          </p:cNvPr>
          <p:cNvSpPr txBox="1">
            <a:spLocks/>
          </p:cNvSpPr>
          <p:nvPr userDrawn="1"/>
        </p:nvSpPr>
        <p:spPr>
          <a:xfrm>
            <a:off x="471488" y="339876"/>
            <a:ext cx="5915025" cy="8643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2400" dirty="0">
                <a:solidFill>
                  <a:schemeClr val="bg1"/>
                </a:solidFill>
              </a:rPr>
              <a:t>CONTENTS</a:t>
            </a:r>
          </a:p>
        </p:txBody>
      </p:sp>
      <p:pic>
        <p:nvPicPr>
          <p:cNvPr id="63" name="Picture 62">
            <a:extLst>
              <a:ext uri="{FF2B5EF4-FFF2-40B4-BE49-F238E27FC236}">
                <a16:creationId xmlns:a16="http://schemas.microsoft.com/office/drawing/2014/main" id="{90F53613-3D76-9149-8AA7-436E967E76FF}"/>
              </a:ext>
            </a:extLst>
          </p:cNvPr>
          <p:cNvPicPr>
            <a:picLocks noChangeAspect="1"/>
          </p:cNvPicPr>
          <p:nvPr userDrawn="1"/>
        </p:nvPicPr>
        <p:blipFill>
          <a:blip r:embed="rId4"/>
          <a:stretch>
            <a:fillRect/>
          </a:stretch>
        </p:blipFill>
        <p:spPr>
          <a:xfrm>
            <a:off x="471488" y="7618579"/>
            <a:ext cx="864357" cy="864357"/>
          </a:xfrm>
          <a:prstGeom prst="rect">
            <a:avLst/>
          </a:prstGeom>
        </p:spPr>
      </p:pic>
    </p:spTree>
    <p:extLst>
      <p:ext uri="{BB962C8B-B14F-4D97-AF65-F5344CB8AC3E}">
        <p14:creationId xmlns:p14="http://schemas.microsoft.com/office/powerpoint/2010/main" val="2908603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rket View">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88643E5-326A-964B-A151-8C48B989C582}"/>
              </a:ext>
            </a:extLst>
          </p:cNvPr>
          <p:cNvSpPr/>
          <p:nvPr userDrawn="1"/>
        </p:nvSpPr>
        <p:spPr>
          <a:xfrm>
            <a:off x="332731" y="6709208"/>
            <a:ext cx="6170612" cy="15986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grpSp>
        <p:nvGrpSpPr>
          <p:cNvPr id="6" name="Group 5">
            <a:extLst>
              <a:ext uri="{FF2B5EF4-FFF2-40B4-BE49-F238E27FC236}">
                <a16:creationId xmlns:a16="http://schemas.microsoft.com/office/drawing/2014/main" id="{4005DE6E-E73A-4574-8940-C4F3B8F4C233}"/>
              </a:ext>
            </a:extLst>
          </p:cNvPr>
          <p:cNvGrpSpPr/>
          <p:nvPr userDrawn="1"/>
        </p:nvGrpSpPr>
        <p:grpSpPr>
          <a:xfrm>
            <a:off x="6087058" y="704413"/>
            <a:ext cx="314651" cy="314651"/>
            <a:chOff x="6087058" y="704413"/>
            <a:chExt cx="314651" cy="314651"/>
          </a:xfrm>
        </p:grpSpPr>
        <p:sp>
          <p:nvSpPr>
            <p:cNvPr id="14" name="Oval 13">
              <a:extLst>
                <a:ext uri="{FF2B5EF4-FFF2-40B4-BE49-F238E27FC236}">
                  <a16:creationId xmlns:a16="http://schemas.microsoft.com/office/drawing/2014/main" id="{3997098A-45BC-F449-967E-AEC94DD06ADD}"/>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hlinkClick r:id="" action="ppaction://noaction"/>
              <a:extLst>
                <a:ext uri="{FF2B5EF4-FFF2-40B4-BE49-F238E27FC236}">
                  <a16:creationId xmlns:a16="http://schemas.microsoft.com/office/drawing/2014/main" id="{7CD7F529-DB16-7C49-9174-7539C9CF7E72}"/>
                </a:ext>
              </a:extLst>
            </p:cNvPr>
            <p:cNvPicPr>
              <a:picLocks noChangeAspect="1"/>
            </p:cNvPicPr>
            <p:nvPr/>
          </p:nvPicPr>
          <p:blipFill>
            <a:blip r:embed="rId3"/>
            <a:srcRect/>
            <a:stretch/>
          </p:blipFill>
          <p:spPr>
            <a:xfrm>
              <a:off x="6125398" y="742753"/>
              <a:ext cx="237970" cy="237970"/>
            </a:xfrm>
            <a:prstGeom prst="rect">
              <a:avLst/>
            </a:prstGeom>
          </p:spPr>
        </p:pic>
      </p:grpSp>
      <p:sp>
        <p:nvSpPr>
          <p:cNvPr id="17" name="Text Placeholder 16">
            <a:extLst>
              <a:ext uri="{FF2B5EF4-FFF2-40B4-BE49-F238E27FC236}">
                <a16:creationId xmlns:a16="http://schemas.microsoft.com/office/drawing/2014/main" id="{9FB14A3A-8F7C-8045-B8C8-108BC72EE58C}"/>
              </a:ext>
            </a:extLst>
          </p:cNvPr>
          <p:cNvSpPr>
            <a:spLocks noGrp="1"/>
          </p:cNvSpPr>
          <p:nvPr userDrawn="1">
            <p:ph type="body" sz="quarter" idx="13" hasCustomPrompt="1"/>
          </p:nvPr>
        </p:nvSpPr>
        <p:spPr>
          <a:xfrm>
            <a:off x="555625" y="1004062"/>
            <a:ext cx="5746750" cy="314651"/>
          </a:xfrm>
        </p:spPr>
        <p:txBody>
          <a:bodyPr anchor="ctr">
            <a:normAutofit/>
          </a:bodyPr>
          <a:lstStyle>
            <a:lvl1pPr marL="0" indent="0" algn="ctr">
              <a:buNone/>
              <a:defRPr sz="1200" b="1">
                <a:solidFill>
                  <a:srgbClr val="910F7D"/>
                </a:solidFill>
              </a:defRPr>
            </a:lvl1pPr>
            <a:lvl2pPr marL="342900" indent="0">
              <a:buNone/>
              <a:defRPr/>
            </a:lvl2pPr>
          </a:lstStyle>
          <a:p>
            <a:pPr lvl="0"/>
            <a:r>
              <a:rPr lang="en-US" dirty="0"/>
              <a:t>Edit Title</a:t>
            </a:r>
          </a:p>
        </p:txBody>
      </p:sp>
      <p:sp>
        <p:nvSpPr>
          <p:cNvPr id="19" name="Text Placeholder 18">
            <a:extLst>
              <a:ext uri="{FF2B5EF4-FFF2-40B4-BE49-F238E27FC236}">
                <a16:creationId xmlns:a16="http://schemas.microsoft.com/office/drawing/2014/main" id="{C7D3BD5C-56A0-AB4C-A4DA-379DEA669C4E}"/>
              </a:ext>
            </a:extLst>
          </p:cNvPr>
          <p:cNvSpPr>
            <a:spLocks noGrp="1"/>
          </p:cNvSpPr>
          <p:nvPr userDrawn="1">
            <p:ph type="body" sz="quarter" idx="14"/>
          </p:nvPr>
        </p:nvSpPr>
        <p:spPr>
          <a:xfrm>
            <a:off x="555625" y="1368748"/>
            <a:ext cx="5746750" cy="4960266"/>
          </a:xfrm>
        </p:spPr>
        <p:txBody>
          <a:bodyPr>
            <a:noAutofit/>
          </a:bodyPr>
          <a:lstStyle>
            <a:lvl1pPr marL="0" indent="0" algn="just">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32" name="Text Placeholder 16">
            <a:extLst>
              <a:ext uri="{FF2B5EF4-FFF2-40B4-BE49-F238E27FC236}">
                <a16:creationId xmlns:a16="http://schemas.microsoft.com/office/drawing/2014/main" id="{D5BB2CF3-5B54-F640-A294-B0555F067F88}"/>
              </a:ext>
            </a:extLst>
          </p:cNvPr>
          <p:cNvSpPr>
            <a:spLocks noGrp="1"/>
          </p:cNvSpPr>
          <p:nvPr userDrawn="1">
            <p:ph type="body" sz="quarter" idx="16" hasCustomPrompt="1"/>
          </p:nvPr>
        </p:nvSpPr>
        <p:spPr>
          <a:xfrm>
            <a:off x="517070" y="6856772"/>
            <a:ext cx="5746750" cy="314651"/>
          </a:xfrm>
        </p:spPr>
        <p:txBody>
          <a:bodyPr anchor="ctr">
            <a:normAutofit/>
          </a:bodyPr>
          <a:lstStyle>
            <a:lvl1pPr marL="0" indent="0" algn="l">
              <a:buNone/>
              <a:defRPr sz="1200" b="1">
                <a:solidFill>
                  <a:schemeClr val="bg1"/>
                </a:solidFill>
              </a:defRPr>
            </a:lvl1pPr>
            <a:lvl2pPr marL="342900" indent="0">
              <a:buNone/>
              <a:defRPr/>
            </a:lvl2pPr>
          </a:lstStyle>
          <a:p>
            <a:pPr lvl="0"/>
            <a:r>
              <a:rPr lang="en-US" dirty="0"/>
              <a:t>Edit Title</a:t>
            </a:r>
          </a:p>
        </p:txBody>
      </p:sp>
      <p:sp>
        <p:nvSpPr>
          <p:cNvPr id="33" name="Text Placeholder 18">
            <a:extLst>
              <a:ext uri="{FF2B5EF4-FFF2-40B4-BE49-F238E27FC236}">
                <a16:creationId xmlns:a16="http://schemas.microsoft.com/office/drawing/2014/main" id="{2E640FBA-25FD-5B49-858E-5792124A378A}"/>
              </a:ext>
            </a:extLst>
          </p:cNvPr>
          <p:cNvSpPr>
            <a:spLocks noGrp="1"/>
          </p:cNvSpPr>
          <p:nvPr userDrawn="1">
            <p:ph type="body" sz="quarter" idx="17"/>
          </p:nvPr>
        </p:nvSpPr>
        <p:spPr>
          <a:xfrm>
            <a:off x="509136" y="7381499"/>
            <a:ext cx="5746750" cy="722085"/>
          </a:xfrm>
        </p:spPr>
        <p:txBody>
          <a:bodyPr>
            <a:noAutofit/>
          </a:bodyPr>
          <a:lstStyle>
            <a:lvl1pPr marL="0" indent="0" algn="just">
              <a:lnSpc>
                <a:spcPct val="100000"/>
              </a:lnSpc>
              <a:buNone/>
              <a:defRPr sz="10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30" name="object 16">
            <a:extLst>
              <a:ext uri="{FF2B5EF4-FFF2-40B4-BE49-F238E27FC236}">
                <a16:creationId xmlns:a16="http://schemas.microsoft.com/office/drawing/2014/main" id="{D052143A-3195-5544-900E-E94E4645FCFE}"/>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rgbClr val="E62D87"/>
          </a:solidFill>
        </p:spPr>
        <p:txBody>
          <a:bodyPr wrap="square" lIns="0" tIns="0" rIns="0" bIns="0" rtlCol="0"/>
          <a:lstStyle/>
          <a:p>
            <a:endParaRPr sz="1600" dirty="0">
              <a:solidFill>
                <a:schemeClr val="bg1"/>
              </a:solidFill>
            </a:endParaRPr>
          </a:p>
        </p:txBody>
      </p:sp>
      <p:cxnSp>
        <p:nvCxnSpPr>
          <p:cNvPr id="18" name="Straight Connector 17">
            <a:extLst>
              <a:ext uri="{FF2B5EF4-FFF2-40B4-BE49-F238E27FC236}">
                <a16:creationId xmlns:a16="http://schemas.microsoft.com/office/drawing/2014/main" id="{51DAF69D-F049-E64E-B8B8-ACFF4FAC8BA9}"/>
              </a:ext>
            </a:extLst>
          </p:cNvPr>
          <p:cNvCxnSpPr>
            <a:cxnSpLocks/>
          </p:cNvCxnSpPr>
          <p:nvPr userDrawn="1"/>
        </p:nvCxnSpPr>
        <p:spPr>
          <a:xfrm>
            <a:off x="575331" y="7254846"/>
            <a:ext cx="571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Graphic 20">
            <a:extLst>
              <a:ext uri="{FF2B5EF4-FFF2-40B4-BE49-F238E27FC236}">
                <a16:creationId xmlns:a16="http://schemas.microsoft.com/office/drawing/2014/main" id="{9AEC118E-D4C5-3D4E-A1FB-B602B839D29E}"/>
              </a:ext>
            </a:extLst>
          </p:cNvPr>
          <p:cNvSpPr/>
          <p:nvPr userDrawn="1"/>
        </p:nvSpPr>
        <p:spPr>
          <a:xfrm>
            <a:off x="5881519" y="6491949"/>
            <a:ext cx="382182" cy="382585"/>
          </a:xfrm>
          <a:custGeom>
            <a:avLst/>
            <a:gdLst>
              <a:gd name="connsiteX0" fmla="*/ 382033 w 382182"/>
              <a:gd name="connsiteY0" fmla="*/ 153701 h 382585"/>
              <a:gd name="connsiteX1" fmla="*/ 377638 w 382182"/>
              <a:gd name="connsiteY1" fmla="*/ 148454 h 382585"/>
              <a:gd name="connsiteX2" fmla="*/ 315046 w 382182"/>
              <a:gd name="connsiteY2" fmla="*/ 136524 h 382585"/>
              <a:gd name="connsiteX3" fmla="*/ 245128 w 382182"/>
              <a:gd name="connsiteY3" fmla="*/ 150540 h 382585"/>
              <a:gd name="connsiteX4" fmla="*/ 137748 w 382182"/>
              <a:gd name="connsiteY4" fmla="*/ 59181 h 382585"/>
              <a:gd name="connsiteX5" fmla="*/ 122924 w 382182"/>
              <a:gd name="connsiteY5" fmla="*/ 2687 h 382585"/>
              <a:gd name="connsiteX6" fmla="*/ 117692 w 382182"/>
              <a:gd name="connsiteY6" fmla="*/ 2 h 382585"/>
              <a:gd name="connsiteX7" fmla="*/ 112200 w 382182"/>
              <a:gd name="connsiteY7" fmla="*/ 2109 h 382585"/>
              <a:gd name="connsiteX8" fmla="*/ 2113 w 382182"/>
              <a:gd name="connsiteY8" fmla="*/ 112196 h 382585"/>
              <a:gd name="connsiteX9" fmla="*/ 13 w 382182"/>
              <a:gd name="connsiteY9" fmla="*/ 117717 h 382585"/>
              <a:gd name="connsiteX10" fmla="*/ 2726 w 382182"/>
              <a:gd name="connsiteY10" fmla="*/ 122957 h 382585"/>
              <a:gd name="connsiteX11" fmla="*/ 51015 w 382182"/>
              <a:gd name="connsiteY11" fmla="*/ 138069 h 382585"/>
              <a:gd name="connsiteX12" fmla="*/ 58470 w 382182"/>
              <a:gd name="connsiteY12" fmla="*/ 137780 h 382585"/>
              <a:gd name="connsiteX13" fmla="*/ 150284 w 382182"/>
              <a:gd name="connsiteY13" fmla="*/ 245702 h 382585"/>
              <a:gd name="connsiteX14" fmla="*/ 148068 w 382182"/>
              <a:gd name="connsiteY14" fmla="*/ 378039 h 382585"/>
              <a:gd name="connsiteX15" fmla="*/ 153315 w 382182"/>
              <a:gd name="connsiteY15" fmla="*/ 382434 h 382585"/>
              <a:gd name="connsiteX16" fmla="*/ 154773 w 382182"/>
              <a:gd name="connsiteY16" fmla="*/ 382586 h 382585"/>
              <a:gd name="connsiteX17" fmla="*/ 159875 w 382182"/>
              <a:gd name="connsiteY17" fmla="*/ 380471 h 382585"/>
              <a:gd name="connsiteX18" fmla="*/ 265025 w 382182"/>
              <a:gd name="connsiteY18" fmla="*/ 275320 h 382585"/>
              <a:gd name="connsiteX19" fmla="*/ 362959 w 382182"/>
              <a:gd name="connsiteY19" fmla="*/ 373254 h 382585"/>
              <a:gd name="connsiteX20" fmla="*/ 368062 w 382182"/>
              <a:gd name="connsiteY20" fmla="*/ 375369 h 382585"/>
              <a:gd name="connsiteX21" fmla="*/ 373164 w 382182"/>
              <a:gd name="connsiteY21" fmla="*/ 373254 h 382585"/>
              <a:gd name="connsiteX22" fmla="*/ 373164 w 382182"/>
              <a:gd name="connsiteY22" fmla="*/ 363049 h 382585"/>
              <a:gd name="connsiteX23" fmla="*/ 275230 w 382182"/>
              <a:gd name="connsiteY23" fmla="*/ 265116 h 382585"/>
              <a:gd name="connsiteX24" fmla="*/ 380070 w 382182"/>
              <a:gd name="connsiteY24" fmla="*/ 160268 h 382585"/>
              <a:gd name="connsiteX25" fmla="*/ 382033 w 382182"/>
              <a:gd name="connsiteY25" fmla="*/ 153701 h 38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182" h="382585">
                <a:moveTo>
                  <a:pt x="382033" y="153701"/>
                </a:moveTo>
                <a:cubicBezTo>
                  <a:pt x="381543" y="151326"/>
                  <a:pt x="379890" y="149349"/>
                  <a:pt x="377638" y="148454"/>
                </a:cubicBezTo>
                <a:cubicBezTo>
                  <a:pt x="357777" y="140537"/>
                  <a:pt x="336718" y="136524"/>
                  <a:pt x="315046" y="136524"/>
                </a:cubicBezTo>
                <a:cubicBezTo>
                  <a:pt x="281264" y="136524"/>
                  <a:pt x="255196" y="146181"/>
                  <a:pt x="245128" y="150540"/>
                </a:cubicBezTo>
                <a:lnTo>
                  <a:pt x="137748" y="59181"/>
                </a:lnTo>
                <a:cubicBezTo>
                  <a:pt x="141501" y="26214"/>
                  <a:pt x="123718" y="3668"/>
                  <a:pt x="122924" y="2687"/>
                </a:cubicBezTo>
                <a:cubicBezTo>
                  <a:pt x="121632" y="1092"/>
                  <a:pt x="119734" y="117"/>
                  <a:pt x="117692" y="2"/>
                </a:cubicBezTo>
                <a:cubicBezTo>
                  <a:pt x="115657" y="-41"/>
                  <a:pt x="113643" y="659"/>
                  <a:pt x="112200" y="2109"/>
                </a:cubicBezTo>
                <a:lnTo>
                  <a:pt x="2113" y="112196"/>
                </a:lnTo>
                <a:cubicBezTo>
                  <a:pt x="655" y="113647"/>
                  <a:pt x="-110" y="115653"/>
                  <a:pt x="13" y="117717"/>
                </a:cubicBezTo>
                <a:cubicBezTo>
                  <a:pt x="128" y="119767"/>
                  <a:pt x="1117" y="121679"/>
                  <a:pt x="2726" y="122957"/>
                </a:cubicBezTo>
                <a:cubicBezTo>
                  <a:pt x="18466" y="135442"/>
                  <a:pt x="37678" y="138069"/>
                  <a:pt x="51015" y="138069"/>
                </a:cubicBezTo>
                <a:cubicBezTo>
                  <a:pt x="53988" y="138069"/>
                  <a:pt x="56529" y="137932"/>
                  <a:pt x="58470" y="137780"/>
                </a:cubicBezTo>
                <a:lnTo>
                  <a:pt x="150284" y="245702"/>
                </a:lnTo>
                <a:cubicBezTo>
                  <a:pt x="144019" y="261796"/>
                  <a:pt x="124880" y="319820"/>
                  <a:pt x="148068" y="378039"/>
                </a:cubicBezTo>
                <a:cubicBezTo>
                  <a:pt x="148963" y="380298"/>
                  <a:pt x="150933" y="381943"/>
                  <a:pt x="153315" y="382434"/>
                </a:cubicBezTo>
                <a:cubicBezTo>
                  <a:pt x="153798" y="382535"/>
                  <a:pt x="154289" y="382586"/>
                  <a:pt x="154773" y="382586"/>
                </a:cubicBezTo>
                <a:cubicBezTo>
                  <a:pt x="156671" y="382586"/>
                  <a:pt x="158511" y="381835"/>
                  <a:pt x="159875" y="380471"/>
                </a:cubicBezTo>
                <a:lnTo>
                  <a:pt x="265025" y="275320"/>
                </a:lnTo>
                <a:lnTo>
                  <a:pt x="362959" y="373254"/>
                </a:lnTo>
                <a:cubicBezTo>
                  <a:pt x="364366" y="374661"/>
                  <a:pt x="366214" y="375369"/>
                  <a:pt x="368062" y="375369"/>
                </a:cubicBezTo>
                <a:cubicBezTo>
                  <a:pt x="369909" y="375369"/>
                  <a:pt x="371757" y="374661"/>
                  <a:pt x="373164" y="373254"/>
                </a:cubicBezTo>
                <a:cubicBezTo>
                  <a:pt x="375986" y="370432"/>
                  <a:pt x="375986" y="365871"/>
                  <a:pt x="373164" y="363049"/>
                </a:cubicBezTo>
                <a:lnTo>
                  <a:pt x="275230" y="265116"/>
                </a:lnTo>
                <a:lnTo>
                  <a:pt x="380070" y="160268"/>
                </a:lnTo>
                <a:cubicBezTo>
                  <a:pt x="381788" y="158551"/>
                  <a:pt x="382524" y="156082"/>
                  <a:pt x="382033" y="153701"/>
                </a:cubicBezTo>
                <a:close/>
              </a:path>
            </a:pathLst>
          </a:custGeom>
          <a:solidFill>
            <a:srgbClr val="E62D87"/>
          </a:solidFill>
          <a:ln w="7189" cap="flat">
            <a:noFill/>
            <a:prstDash val="solid"/>
            <a:miter/>
          </a:ln>
        </p:spPr>
        <p:txBody>
          <a:bodyPr rtlCol="0" anchor="ctr"/>
          <a:lstStyle/>
          <a:p>
            <a:endParaRPr lang="en-US" dirty="0"/>
          </a:p>
        </p:txBody>
      </p:sp>
      <p:sp>
        <p:nvSpPr>
          <p:cNvPr id="27" name="Rectangle 26">
            <a:extLst>
              <a:ext uri="{FF2B5EF4-FFF2-40B4-BE49-F238E27FC236}">
                <a16:creationId xmlns:a16="http://schemas.microsoft.com/office/drawing/2014/main" id="{584941F0-F279-4189-99DB-6C1F2DA2F08D}"/>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368640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ergy Nav">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grpSp>
        <p:nvGrpSpPr>
          <p:cNvPr id="4" name="Group 3">
            <a:extLst>
              <a:ext uri="{FF2B5EF4-FFF2-40B4-BE49-F238E27FC236}">
                <a16:creationId xmlns:a16="http://schemas.microsoft.com/office/drawing/2014/main" id="{09E37268-18D8-4D4F-B213-CDA3489D82BF}"/>
              </a:ext>
            </a:extLst>
          </p:cNvPr>
          <p:cNvGrpSpPr/>
          <p:nvPr userDrawn="1"/>
        </p:nvGrpSpPr>
        <p:grpSpPr>
          <a:xfrm>
            <a:off x="6087058" y="704413"/>
            <a:ext cx="314651" cy="314651"/>
            <a:chOff x="6087058" y="704413"/>
            <a:chExt cx="314651" cy="314651"/>
          </a:xfrm>
        </p:grpSpPr>
        <p:sp>
          <p:nvSpPr>
            <p:cNvPr id="33" name="Oval 32">
              <a:extLst>
                <a:ext uri="{FF2B5EF4-FFF2-40B4-BE49-F238E27FC236}">
                  <a16:creationId xmlns:a16="http://schemas.microsoft.com/office/drawing/2014/main" id="{0608D1BA-9CA6-9941-962D-84A8BF1FE5DC}"/>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14">
              <a:hlinkClick r:id="" action="ppaction://noaction"/>
              <a:extLst>
                <a:ext uri="{FF2B5EF4-FFF2-40B4-BE49-F238E27FC236}">
                  <a16:creationId xmlns:a16="http://schemas.microsoft.com/office/drawing/2014/main" id="{56F751BC-384B-FF41-84D6-33DDB7D45E49}"/>
                </a:ext>
              </a:extLst>
            </p:cNvPr>
            <p:cNvPicPr>
              <a:picLocks noChangeAspect="1"/>
            </p:cNvPicPr>
            <p:nvPr/>
          </p:nvPicPr>
          <p:blipFill>
            <a:blip r:embed="rId3"/>
            <a:srcRect/>
            <a:stretch/>
          </p:blipFill>
          <p:spPr>
            <a:xfrm>
              <a:off x="6125398" y="742753"/>
              <a:ext cx="237970" cy="237970"/>
            </a:xfrm>
            <a:prstGeom prst="rect">
              <a:avLst/>
            </a:prstGeom>
          </p:spPr>
        </p:pic>
      </p:grpSp>
      <p:sp>
        <p:nvSpPr>
          <p:cNvPr id="102" name="object 16">
            <a:extLst>
              <a:ext uri="{FF2B5EF4-FFF2-40B4-BE49-F238E27FC236}">
                <a16:creationId xmlns:a16="http://schemas.microsoft.com/office/drawing/2014/main" id="{3BFA74D1-26BF-4FE4-8175-D0FA70A1023D}"/>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rgbClr val="E62D87"/>
          </a:solidFill>
        </p:spPr>
        <p:txBody>
          <a:bodyPr wrap="square" lIns="0" tIns="0" rIns="0" bIns="0" rtlCol="0"/>
          <a:lstStyle/>
          <a:p>
            <a:endParaRPr sz="1600" dirty="0">
              <a:solidFill>
                <a:schemeClr val="bg1"/>
              </a:solidFill>
            </a:endParaRPr>
          </a:p>
        </p:txBody>
      </p:sp>
      <p:sp>
        <p:nvSpPr>
          <p:cNvPr id="14" name="Rectangle 13">
            <a:extLst>
              <a:ext uri="{FF2B5EF4-FFF2-40B4-BE49-F238E27FC236}">
                <a16:creationId xmlns:a16="http://schemas.microsoft.com/office/drawing/2014/main" id="{226C7928-6715-4311-891A-ACDA1B8F8F93}"/>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39513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33" name="object 16">
            <a:extLst>
              <a:ext uri="{FF2B5EF4-FFF2-40B4-BE49-F238E27FC236}">
                <a16:creationId xmlns:a16="http://schemas.microsoft.com/office/drawing/2014/main" id="{6870B701-CECC-0C4D-820A-9A7CA88B25C1}"/>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rgbClr val="E62D87"/>
          </a:solidFill>
        </p:spPr>
        <p:txBody>
          <a:bodyPr wrap="square" lIns="0" tIns="0" rIns="0" bIns="0" rtlCol="0"/>
          <a:lstStyle/>
          <a:p>
            <a:endParaRPr sz="1600" dirty="0">
              <a:solidFill>
                <a:schemeClr val="bg1"/>
              </a:solidFill>
            </a:endParaRPr>
          </a:p>
        </p:txBody>
      </p:sp>
      <p:grpSp>
        <p:nvGrpSpPr>
          <p:cNvPr id="4" name="Group 3">
            <a:extLst>
              <a:ext uri="{FF2B5EF4-FFF2-40B4-BE49-F238E27FC236}">
                <a16:creationId xmlns:a16="http://schemas.microsoft.com/office/drawing/2014/main" id="{6A4BBCCF-E683-41DF-B825-EA3FC576BB43}"/>
              </a:ext>
            </a:extLst>
          </p:cNvPr>
          <p:cNvGrpSpPr/>
          <p:nvPr userDrawn="1"/>
        </p:nvGrpSpPr>
        <p:grpSpPr>
          <a:xfrm>
            <a:off x="6087058" y="704413"/>
            <a:ext cx="314651" cy="314651"/>
            <a:chOff x="6087058" y="704413"/>
            <a:chExt cx="314651" cy="314651"/>
          </a:xfrm>
        </p:grpSpPr>
        <p:sp>
          <p:nvSpPr>
            <p:cNvPr id="15" name="Oval 14">
              <a:extLst>
                <a:ext uri="{FF2B5EF4-FFF2-40B4-BE49-F238E27FC236}">
                  <a16:creationId xmlns:a16="http://schemas.microsoft.com/office/drawing/2014/main" id="{85EEEA98-E62D-934E-AA64-9E704BF276F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4">
              <a:hlinkClick r:id="" action="ppaction://noaction"/>
              <a:extLst>
                <a:ext uri="{FF2B5EF4-FFF2-40B4-BE49-F238E27FC236}">
                  <a16:creationId xmlns:a16="http://schemas.microsoft.com/office/drawing/2014/main" id="{1092B5A2-8736-EB49-AEA5-10EF73966ADF}"/>
                </a:ext>
              </a:extLst>
            </p:cNvPr>
            <p:cNvPicPr>
              <a:picLocks noChangeAspect="1"/>
            </p:cNvPicPr>
            <p:nvPr/>
          </p:nvPicPr>
          <p:blipFill>
            <a:blip r:embed="rId3"/>
            <a:srcRect/>
            <a:stretch/>
          </p:blipFill>
          <p:spPr>
            <a:xfrm>
              <a:off x="6125398" y="742753"/>
              <a:ext cx="237970" cy="237970"/>
            </a:xfrm>
            <a:prstGeom prst="rect">
              <a:avLst/>
            </a:prstGeom>
          </p:spPr>
        </p:pic>
      </p:grpSp>
      <p:sp>
        <p:nvSpPr>
          <p:cNvPr id="14" name="Rectangle 13">
            <a:extLst>
              <a:ext uri="{FF2B5EF4-FFF2-40B4-BE49-F238E27FC236}">
                <a16:creationId xmlns:a16="http://schemas.microsoft.com/office/drawing/2014/main" id="{CDD9A8C4-3E88-0C44-80CA-78F7041E603E}"/>
              </a:ext>
            </a:extLst>
          </p:cNvPr>
          <p:cNvSpPr/>
          <p:nvPr userDrawn="1"/>
        </p:nvSpPr>
        <p:spPr>
          <a:xfrm>
            <a:off x="619824" y="1359202"/>
            <a:ext cx="5624559" cy="1528624"/>
          </a:xfrm>
          <a:prstGeom prst="rect">
            <a:avLst/>
          </a:prstGeom>
        </p:spPr>
        <p:txBody>
          <a:bodyPr wrap="square">
            <a:spAutoFit/>
          </a:bodyPr>
          <a:lstStyle/>
          <a:p>
            <a:pPr algn="just">
              <a:spcBef>
                <a:spcPts val="750"/>
              </a:spcBef>
            </a:pPr>
            <a:r>
              <a:rPr lang="en-US" sz="1000" dirty="0">
                <a:ea typeface="Source Sans Pro" panose="020B0503030403020204" pitchFamily="34" charset="0"/>
              </a:rPr>
              <a:t>The Week-over-Week table presents trend direction and potential reversals in price movement based on the Parabolic SAR indicator. This is one of several technical studies used by The Schork Group to identify price patterns and market bias.</a:t>
            </a:r>
          </a:p>
          <a:p>
            <a:pPr algn="just">
              <a:spcBef>
                <a:spcPts val="750"/>
              </a:spcBef>
            </a:pPr>
            <a:r>
              <a:rPr lang="en-US" sz="1000" dirty="0">
                <a:ea typeface="Source Sans Pro" panose="020B0503030403020204" pitchFamily="34" charset="0"/>
              </a:rPr>
              <a:t>In the regional sections of this report, Schork Volatility Bands (SVB) provide visual representation of statistically-derived quantitative price range forecasts based on proprietary algorithms which calculate projected volatility.</a:t>
            </a:r>
          </a:p>
          <a:p>
            <a:pPr algn="just">
              <a:spcBef>
                <a:spcPts val="750"/>
              </a:spcBef>
            </a:pPr>
            <a:r>
              <a:rPr lang="en-US" sz="1000" dirty="0">
                <a:ea typeface="Source Sans Pro" panose="020B0503030403020204" pitchFamily="34" charset="0"/>
              </a:rPr>
              <a:t>The report’s layout is intentionally designed to present an at-a-glance overview of the term structure of the forward curve. </a:t>
            </a:r>
          </a:p>
        </p:txBody>
      </p:sp>
      <p:sp>
        <p:nvSpPr>
          <p:cNvPr id="20" name="Rectangle 19">
            <a:extLst>
              <a:ext uri="{FF2B5EF4-FFF2-40B4-BE49-F238E27FC236}">
                <a16:creationId xmlns:a16="http://schemas.microsoft.com/office/drawing/2014/main" id="{EE895F3E-960A-46EC-A5D4-C8C1BEF07143}"/>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262224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p:bg>
      <p:bgPr>
        <a:solidFill>
          <a:schemeClr val="bg1"/>
        </a:solidFill>
        <a:effectLst/>
      </p:bgPr>
    </p:bg>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2AF5734A-66CE-984F-AB53-C63B3E43CA1D}"/>
              </a:ext>
            </a:extLst>
          </p:cNvPr>
          <p:cNvSpPr/>
          <p:nvPr userDrawn="1"/>
        </p:nvSpPr>
        <p:spPr>
          <a:xfrm flipH="1">
            <a:off x="0" y="1"/>
            <a:ext cx="6858000" cy="9143999"/>
          </a:xfrm>
          <a:prstGeom prst="rect">
            <a:avLst/>
          </a:prstGeom>
          <a:blipFill dpi="0" rotWithShape="1">
            <a:blip r:embed="rId2"/>
            <a:srcRect/>
            <a:stretch>
              <a:fillRect l="-50000" r="-50000"/>
            </a:stretch>
          </a:blipFill>
        </p:spPr>
        <p:txBody>
          <a:bodyPr wrap="square" lIns="0" tIns="0" rIns="0" bIns="0" rtlCol="0"/>
          <a:lstStyle/>
          <a:p>
            <a:endParaRPr dirty="0"/>
          </a:p>
        </p:txBody>
      </p:sp>
      <p:sp>
        <p:nvSpPr>
          <p:cNvPr id="7" name="object 3">
            <a:extLst>
              <a:ext uri="{FF2B5EF4-FFF2-40B4-BE49-F238E27FC236}">
                <a16:creationId xmlns:a16="http://schemas.microsoft.com/office/drawing/2014/main" id="{5C0B36A5-6CC1-7147-922A-55599B12D8D6}"/>
              </a:ext>
            </a:extLst>
          </p:cNvPr>
          <p:cNvSpPr/>
          <p:nvPr userDrawn="1"/>
        </p:nvSpPr>
        <p:spPr>
          <a:xfrm>
            <a:off x="0" y="9384"/>
            <a:ext cx="6858000" cy="9144000"/>
          </a:xfrm>
          <a:custGeom>
            <a:avLst/>
            <a:gdLst/>
            <a:ahLst/>
            <a:cxnLst/>
            <a:rect l="l" t="t" r="r" b="b"/>
            <a:pathLst>
              <a:path w="6858000" h="9126855">
                <a:moveTo>
                  <a:pt x="6858000" y="9126725"/>
                </a:moveTo>
                <a:lnTo>
                  <a:pt x="6858000" y="0"/>
                </a:lnTo>
                <a:lnTo>
                  <a:pt x="0" y="0"/>
                </a:lnTo>
                <a:lnTo>
                  <a:pt x="0" y="9126725"/>
                </a:lnTo>
                <a:lnTo>
                  <a:pt x="6858000" y="9126725"/>
                </a:lnTo>
                <a:close/>
              </a:path>
            </a:pathLst>
          </a:custGeom>
          <a:solidFill>
            <a:srgbClr val="003055">
              <a:alpha val="72158"/>
            </a:srgbClr>
          </a:solidFill>
        </p:spPr>
        <p:txBody>
          <a:bodyPr wrap="square" lIns="0" tIns="0" rIns="0" bIns="0" rtlCol="0"/>
          <a:lstStyle/>
          <a:p>
            <a:endParaRPr dirty="0"/>
          </a:p>
        </p:txBody>
      </p:sp>
      <p:pic>
        <p:nvPicPr>
          <p:cNvPr id="5" name="Рисунок 5">
            <a:extLst>
              <a:ext uri="{FF2B5EF4-FFF2-40B4-BE49-F238E27FC236}">
                <a16:creationId xmlns:a16="http://schemas.microsoft.com/office/drawing/2014/main" id="{591BE21D-AFEE-3948-BC9B-C831AAD204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3727" y="8148133"/>
            <a:ext cx="864356" cy="306183"/>
          </a:xfrm>
          <a:prstGeom prst="rect">
            <a:avLst/>
          </a:prstGeom>
        </p:spPr>
      </p:pic>
      <p:sp>
        <p:nvSpPr>
          <p:cNvPr id="6" name="object 4">
            <a:extLst>
              <a:ext uri="{FF2B5EF4-FFF2-40B4-BE49-F238E27FC236}">
                <a16:creationId xmlns:a16="http://schemas.microsoft.com/office/drawing/2014/main" id="{50CD9DAB-ADA3-3E40-9AC5-A5EA79987229}"/>
              </a:ext>
            </a:extLst>
          </p:cNvPr>
          <p:cNvSpPr/>
          <p:nvPr userDrawn="1"/>
        </p:nvSpPr>
        <p:spPr>
          <a:xfrm>
            <a:off x="228600" y="8726699"/>
            <a:ext cx="6400800" cy="140015"/>
          </a:xfrm>
          <a:prstGeom prst="rect">
            <a:avLst/>
          </a:prstGeom>
          <a:blipFill>
            <a:blip r:embed="rId4" cstate="print"/>
            <a:stretch>
              <a:fillRect/>
            </a:stretch>
          </a:blipFill>
        </p:spPr>
        <p:txBody>
          <a:bodyPr wrap="square" lIns="0" tIns="0" rIns="0" bIns="0" rtlCol="0"/>
          <a:lstStyle/>
          <a:p>
            <a:endParaRPr dirty="0"/>
          </a:p>
        </p:txBody>
      </p:sp>
      <p:sp>
        <p:nvSpPr>
          <p:cNvPr id="68" name="Title 1">
            <a:extLst>
              <a:ext uri="{FF2B5EF4-FFF2-40B4-BE49-F238E27FC236}">
                <a16:creationId xmlns:a16="http://schemas.microsoft.com/office/drawing/2014/main" id="{D4A8DCF7-F693-1249-BD15-CBDFE67C0DCB}"/>
              </a:ext>
            </a:extLst>
          </p:cNvPr>
          <p:cNvSpPr txBox="1">
            <a:spLocks/>
          </p:cNvSpPr>
          <p:nvPr userDrawn="1"/>
        </p:nvSpPr>
        <p:spPr>
          <a:xfrm>
            <a:off x="471488" y="339876"/>
            <a:ext cx="5915025" cy="86435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2400" dirty="0">
                <a:solidFill>
                  <a:schemeClr val="bg1"/>
                </a:solidFill>
              </a:rPr>
              <a:t>CONTENTS</a:t>
            </a:r>
          </a:p>
        </p:txBody>
      </p:sp>
      <p:grpSp>
        <p:nvGrpSpPr>
          <p:cNvPr id="69" name="Group 68">
            <a:extLst>
              <a:ext uri="{FF2B5EF4-FFF2-40B4-BE49-F238E27FC236}">
                <a16:creationId xmlns:a16="http://schemas.microsoft.com/office/drawing/2014/main" id="{E4290084-4ECA-5A44-96FC-1CD8AE54779B}"/>
              </a:ext>
            </a:extLst>
          </p:cNvPr>
          <p:cNvGrpSpPr/>
          <p:nvPr userDrawn="1"/>
        </p:nvGrpSpPr>
        <p:grpSpPr>
          <a:xfrm>
            <a:off x="943173" y="1185381"/>
            <a:ext cx="5021836" cy="307777"/>
            <a:chOff x="943173" y="1299684"/>
            <a:chExt cx="5021836" cy="307777"/>
          </a:xfrm>
        </p:grpSpPr>
        <p:sp>
          <p:nvSpPr>
            <p:cNvPr id="70" name="Rectangle 69">
              <a:hlinkClick r:id="" action="ppaction://noaction"/>
              <a:extLst>
                <a:ext uri="{FF2B5EF4-FFF2-40B4-BE49-F238E27FC236}">
                  <a16:creationId xmlns:a16="http://schemas.microsoft.com/office/drawing/2014/main" id="{87112612-92EE-5D48-A3C9-8E74A28ACC17}"/>
                </a:ext>
              </a:extLst>
            </p:cNvPr>
            <p:cNvSpPr/>
            <p:nvPr/>
          </p:nvSpPr>
          <p:spPr>
            <a:xfrm>
              <a:off x="943173" y="1299684"/>
              <a:ext cx="1200393" cy="307777"/>
            </a:xfrm>
            <a:prstGeom prst="rect">
              <a:avLst/>
            </a:prstGeom>
          </p:spPr>
          <p:txBody>
            <a:bodyPr wrap="none">
              <a:spAutoFit/>
            </a:bodyPr>
            <a:lstStyle/>
            <a:p>
              <a:r>
                <a:rPr lang="en-US" sz="1400" dirty="0">
                  <a:solidFill>
                    <a:schemeClr val="bg1"/>
                  </a:solidFill>
                </a:rPr>
                <a:t>Market View</a:t>
              </a:r>
            </a:p>
          </p:txBody>
        </p:sp>
        <p:cxnSp>
          <p:nvCxnSpPr>
            <p:cNvPr id="71" name="Straight Connector 70">
              <a:extLst>
                <a:ext uri="{FF2B5EF4-FFF2-40B4-BE49-F238E27FC236}">
                  <a16:creationId xmlns:a16="http://schemas.microsoft.com/office/drawing/2014/main" id="{492FEE09-FBE7-0F46-AC17-12A64CD3459A}"/>
                </a:ext>
              </a:extLst>
            </p:cNvPr>
            <p:cNvCxnSpPr>
              <a:cxnSpLocks/>
            </p:cNvCxnSpPr>
            <p:nvPr/>
          </p:nvCxnSpPr>
          <p:spPr>
            <a:xfrm>
              <a:off x="2626719" y="1497537"/>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72" name="TextBox 71">
              <a:hlinkClick r:id="" action="ppaction://noaction"/>
              <a:extLst>
                <a:ext uri="{FF2B5EF4-FFF2-40B4-BE49-F238E27FC236}">
                  <a16:creationId xmlns:a16="http://schemas.microsoft.com/office/drawing/2014/main" id="{BB49A006-7C1D-7A4F-B6E0-995EDBC186DC}"/>
                </a:ext>
              </a:extLst>
            </p:cNvPr>
            <p:cNvSpPr txBox="1"/>
            <p:nvPr/>
          </p:nvSpPr>
          <p:spPr>
            <a:xfrm>
              <a:off x="5776433" y="1320637"/>
              <a:ext cx="188576" cy="276999"/>
            </a:xfrm>
            <a:prstGeom prst="rect">
              <a:avLst/>
            </a:prstGeom>
            <a:noFill/>
          </p:spPr>
          <p:txBody>
            <a:bodyPr wrap="square" rtlCol="0">
              <a:spAutoFit/>
            </a:bodyPr>
            <a:lstStyle/>
            <a:p>
              <a:pPr algn="r"/>
              <a:r>
                <a:rPr lang="en-US" sz="1200" dirty="0">
                  <a:solidFill>
                    <a:schemeClr val="bg1"/>
                  </a:solidFill>
                </a:rPr>
                <a:t>3</a:t>
              </a:r>
            </a:p>
          </p:txBody>
        </p:sp>
      </p:grpSp>
      <p:grpSp>
        <p:nvGrpSpPr>
          <p:cNvPr id="73" name="Group 72">
            <a:extLst>
              <a:ext uri="{FF2B5EF4-FFF2-40B4-BE49-F238E27FC236}">
                <a16:creationId xmlns:a16="http://schemas.microsoft.com/office/drawing/2014/main" id="{F541F817-D6B0-3B47-AC15-27C84ED715AF}"/>
              </a:ext>
            </a:extLst>
          </p:cNvPr>
          <p:cNvGrpSpPr/>
          <p:nvPr userDrawn="1"/>
        </p:nvGrpSpPr>
        <p:grpSpPr>
          <a:xfrm>
            <a:off x="943173" y="1642909"/>
            <a:ext cx="5021836" cy="307777"/>
            <a:chOff x="943173" y="1757212"/>
            <a:chExt cx="5021836" cy="307777"/>
          </a:xfrm>
        </p:grpSpPr>
        <p:sp>
          <p:nvSpPr>
            <p:cNvPr id="74" name="Rectangle 73">
              <a:hlinkClick r:id="" action="ppaction://noaction"/>
              <a:extLst>
                <a:ext uri="{FF2B5EF4-FFF2-40B4-BE49-F238E27FC236}">
                  <a16:creationId xmlns:a16="http://schemas.microsoft.com/office/drawing/2014/main" id="{FA9BEB18-5662-DE40-A702-EF66A4756B95}"/>
                </a:ext>
              </a:extLst>
            </p:cNvPr>
            <p:cNvSpPr/>
            <p:nvPr/>
          </p:nvSpPr>
          <p:spPr>
            <a:xfrm>
              <a:off x="943173" y="1757212"/>
              <a:ext cx="1614416" cy="307777"/>
            </a:xfrm>
            <a:prstGeom prst="rect">
              <a:avLst/>
            </a:prstGeom>
          </p:spPr>
          <p:txBody>
            <a:bodyPr wrap="none">
              <a:spAutoFit/>
            </a:bodyPr>
            <a:lstStyle/>
            <a:p>
              <a:r>
                <a:rPr lang="en-US" sz="1400" dirty="0">
                  <a:solidFill>
                    <a:schemeClr val="bg1"/>
                  </a:solidFill>
                </a:rPr>
                <a:t>Energy Navigator</a:t>
              </a:r>
            </a:p>
          </p:txBody>
        </p:sp>
        <p:cxnSp>
          <p:nvCxnSpPr>
            <p:cNvPr id="75" name="Straight Connector 74">
              <a:extLst>
                <a:ext uri="{FF2B5EF4-FFF2-40B4-BE49-F238E27FC236}">
                  <a16:creationId xmlns:a16="http://schemas.microsoft.com/office/drawing/2014/main" id="{A136572A-93DD-2C40-A1AA-70347E025C08}"/>
                </a:ext>
              </a:extLst>
            </p:cNvPr>
            <p:cNvCxnSpPr>
              <a:cxnSpLocks/>
            </p:cNvCxnSpPr>
            <p:nvPr/>
          </p:nvCxnSpPr>
          <p:spPr>
            <a:xfrm>
              <a:off x="2626719" y="1955065"/>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76" name="TextBox 75">
              <a:hlinkClick r:id="" action="ppaction://noaction"/>
              <a:extLst>
                <a:ext uri="{FF2B5EF4-FFF2-40B4-BE49-F238E27FC236}">
                  <a16:creationId xmlns:a16="http://schemas.microsoft.com/office/drawing/2014/main" id="{8676FC72-B71D-CC4D-93CE-60D0798CFA52}"/>
                </a:ext>
              </a:extLst>
            </p:cNvPr>
            <p:cNvSpPr txBox="1"/>
            <p:nvPr/>
          </p:nvSpPr>
          <p:spPr>
            <a:xfrm>
              <a:off x="5776433" y="1776290"/>
              <a:ext cx="188576" cy="276999"/>
            </a:xfrm>
            <a:prstGeom prst="rect">
              <a:avLst/>
            </a:prstGeom>
            <a:noFill/>
          </p:spPr>
          <p:txBody>
            <a:bodyPr wrap="square" rtlCol="0">
              <a:spAutoFit/>
            </a:bodyPr>
            <a:lstStyle/>
            <a:p>
              <a:pPr algn="r"/>
              <a:r>
                <a:rPr lang="en-US" sz="1200" dirty="0">
                  <a:solidFill>
                    <a:schemeClr val="bg1"/>
                  </a:solidFill>
                </a:rPr>
                <a:t>4</a:t>
              </a:r>
            </a:p>
          </p:txBody>
        </p:sp>
      </p:grpSp>
      <p:grpSp>
        <p:nvGrpSpPr>
          <p:cNvPr id="77" name="Group 76">
            <a:extLst>
              <a:ext uri="{FF2B5EF4-FFF2-40B4-BE49-F238E27FC236}">
                <a16:creationId xmlns:a16="http://schemas.microsoft.com/office/drawing/2014/main" id="{1AADEADD-DF30-2B40-AA04-3B6FBEBF2FFE}"/>
              </a:ext>
            </a:extLst>
          </p:cNvPr>
          <p:cNvGrpSpPr/>
          <p:nvPr userDrawn="1"/>
        </p:nvGrpSpPr>
        <p:grpSpPr>
          <a:xfrm>
            <a:off x="943173" y="2143301"/>
            <a:ext cx="5021836" cy="307777"/>
            <a:chOff x="943173" y="2257604"/>
            <a:chExt cx="5021836" cy="307777"/>
          </a:xfrm>
        </p:grpSpPr>
        <p:sp>
          <p:nvSpPr>
            <p:cNvPr id="78" name="Rectangle 77">
              <a:hlinkClick r:id="" action="ppaction://noaction"/>
              <a:extLst>
                <a:ext uri="{FF2B5EF4-FFF2-40B4-BE49-F238E27FC236}">
                  <a16:creationId xmlns:a16="http://schemas.microsoft.com/office/drawing/2014/main" id="{BF278CCF-0159-0840-9F6D-56D37B5D9142}"/>
                </a:ext>
              </a:extLst>
            </p:cNvPr>
            <p:cNvSpPr/>
            <p:nvPr/>
          </p:nvSpPr>
          <p:spPr>
            <a:xfrm>
              <a:off x="943173" y="2257604"/>
              <a:ext cx="2033377" cy="307777"/>
            </a:xfrm>
            <a:prstGeom prst="rect">
              <a:avLst/>
            </a:prstGeom>
          </p:spPr>
          <p:txBody>
            <a:bodyPr wrap="none">
              <a:spAutoFit/>
            </a:bodyPr>
            <a:lstStyle/>
            <a:p>
              <a:r>
                <a:rPr lang="en-US" sz="1400" dirty="0">
                  <a:solidFill>
                    <a:schemeClr val="bg1"/>
                  </a:solidFill>
                </a:rPr>
                <a:t>Week-over-Week Brief</a:t>
              </a:r>
            </a:p>
          </p:txBody>
        </p:sp>
        <p:cxnSp>
          <p:nvCxnSpPr>
            <p:cNvPr id="79" name="Straight Connector 78">
              <a:extLst>
                <a:ext uri="{FF2B5EF4-FFF2-40B4-BE49-F238E27FC236}">
                  <a16:creationId xmlns:a16="http://schemas.microsoft.com/office/drawing/2014/main" id="{F8B5529F-8FCA-6E47-A87E-BC8A68D75493}"/>
                </a:ext>
              </a:extLst>
            </p:cNvPr>
            <p:cNvCxnSpPr>
              <a:cxnSpLocks/>
            </p:cNvCxnSpPr>
            <p:nvPr/>
          </p:nvCxnSpPr>
          <p:spPr>
            <a:xfrm>
              <a:off x="3086100" y="2455457"/>
              <a:ext cx="2530122"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80" name="TextBox 79">
              <a:hlinkClick r:id="" action="ppaction://noaction"/>
              <a:extLst>
                <a:ext uri="{FF2B5EF4-FFF2-40B4-BE49-F238E27FC236}">
                  <a16:creationId xmlns:a16="http://schemas.microsoft.com/office/drawing/2014/main" id="{BD0D809A-77D9-6D44-993D-4B8FBA51C98C}"/>
                </a:ext>
              </a:extLst>
            </p:cNvPr>
            <p:cNvSpPr txBox="1"/>
            <p:nvPr/>
          </p:nvSpPr>
          <p:spPr>
            <a:xfrm>
              <a:off x="5776433" y="2283557"/>
              <a:ext cx="188576" cy="276999"/>
            </a:xfrm>
            <a:prstGeom prst="rect">
              <a:avLst/>
            </a:prstGeom>
            <a:noFill/>
          </p:spPr>
          <p:txBody>
            <a:bodyPr wrap="square" rtlCol="0">
              <a:spAutoFit/>
            </a:bodyPr>
            <a:lstStyle/>
            <a:p>
              <a:pPr algn="r"/>
              <a:r>
                <a:rPr lang="en-US" sz="1200" dirty="0">
                  <a:solidFill>
                    <a:schemeClr val="bg1"/>
                  </a:solidFill>
                </a:rPr>
                <a:t>5</a:t>
              </a:r>
            </a:p>
          </p:txBody>
        </p:sp>
      </p:grpSp>
      <p:grpSp>
        <p:nvGrpSpPr>
          <p:cNvPr id="81" name="Group 80">
            <a:extLst>
              <a:ext uri="{FF2B5EF4-FFF2-40B4-BE49-F238E27FC236}">
                <a16:creationId xmlns:a16="http://schemas.microsoft.com/office/drawing/2014/main" id="{F70E18D2-2BC9-504F-9EAF-0936F9EFC68C}"/>
              </a:ext>
            </a:extLst>
          </p:cNvPr>
          <p:cNvGrpSpPr/>
          <p:nvPr userDrawn="1"/>
        </p:nvGrpSpPr>
        <p:grpSpPr>
          <a:xfrm>
            <a:off x="1702309" y="2587382"/>
            <a:ext cx="4256152" cy="277865"/>
            <a:chOff x="1702309" y="2810869"/>
            <a:chExt cx="4256152" cy="277865"/>
          </a:xfrm>
        </p:grpSpPr>
        <p:sp>
          <p:nvSpPr>
            <p:cNvPr id="82" name="Rectangle 81">
              <a:hlinkClick r:id="rId5" action="ppaction://hlinksldjump"/>
              <a:extLst>
                <a:ext uri="{FF2B5EF4-FFF2-40B4-BE49-F238E27FC236}">
                  <a16:creationId xmlns:a16="http://schemas.microsoft.com/office/drawing/2014/main" id="{351B3A48-61F7-D943-AEAB-F68491899A38}"/>
                </a:ext>
              </a:extLst>
            </p:cNvPr>
            <p:cNvSpPr/>
            <p:nvPr/>
          </p:nvSpPr>
          <p:spPr>
            <a:xfrm>
              <a:off x="1702309" y="2810869"/>
              <a:ext cx="2368084" cy="276999"/>
            </a:xfrm>
            <a:prstGeom prst="rect">
              <a:avLst/>
            </a:prstGeom>
          </p:spPr>
          <p:txBody>
            <a:bodyPr wrap="none">
              <a:spAutoFit/>
            </a:bodyPr>
            <a:lstStyle/>
            <a:p>
              <a:r>
                <a:rPr lang="en-US" sz="1200" dirty="0">
                  <a:solidFill>
                    <a:schemeClr val="bg1"/>
                  </a:solidFill>
                </a:rPr>
                <a:t>NYMEX Henry Hub NG Futures</a:t>
              </a:r>
            </a:p>
          </p:txBody>
        </p:sp>
        <p:cxnSp>
          <p:nvCxnSpPr>
            <p:cNvPr id="83" name="Straight Connector 82">
              <a:extLst>
                <a:ext uri="{FF2B5EF4-FFF2-40B4-BE49-F238E27FC236}">
                  <a16:creationId xmlns:a16="http://schemas.microsoft.com/office/drawing/2014/main" id="{089BE0EF-93ED-5D48-9F66-08C33422D804}"/>
                </a:ext>
              </a:extLst>
            </p:cNvPr>
            <p:cNvCxnSpPr>
              <a:cxnSpLocks/>
            </p:cNvCxnSpPr>
            <p:nvPr/>
          </p:nvCxnSpPr>
          <p:spPr>
            <a:xfrm>
              <a:off x="4820694" y="298014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84" name="TextBox 83">
              <a:hlinkClick r:id="rId5" action="ppaction://hlinksldjump"/>
              <a:extLst>
                <a:ext uri="{FF2B5EF4-FFF2-40B4-BE49-F238E27FC236}">
                  <a16:creationId xmlns:a16="http://schemas.microsoft.com/office/drawing/2014/main" id="{FDBDD581-C95B-214F-A659-DF8CD8CD15BB}"/>
                </a:ext>
              </a:extLst>
            </p:cNvPr>
            <p:cNvSpPr txBox="1"/>
            <p:nvPr/>
          </p:nvSpPr>
          <p:spPr>
            <a:xfrm>
              <a:off x="5769885" y="2811735"/>
              <a:ext cx="188576" cy="276999"/>
            </a:xfrm>
            <a:prstGeom prst="rect">
              <a:avLst/>
            </a:prstGeom>
            <a:noFill/>
          </p:spPr>
          <p:txBody>
            <a:bodyPr wrap="square" rtlCol="0">
              <a:spAutoFit/>
            </a:bodyPr>
            <a:lstStyle/>
            <a:p>
              <a:pPr algn="r"/>
              <a:r>
                <a:rPr lang="en-US" sz="1200" dirty="0">
                  <a:solidFill>
                    <a:schemeClr val="bg1"/>
                  </a:solidFill>
                </a:rPr>
                <a:t>6</a:t>
              </a:r>
            </a:p>
          </p:txBody>
        </p:sp>
      </p:grpSp>
      <p:grpSp>
        <p:nvGrpSpPr>
          <p:cNvPr id="85" name="Group 84">
            <a:extLst>
              <a:ext uri="{FF2B5EF4-FFF2-40B4-BE49-F238E27FC236}">
                <a16:creationId xmlns:a16="http://schemas.microsoft.com/office/drawing/2014/main" id="{917C7AEA-E805-FA41-B5D7-0F2CDCC7D607}"/>
              </a:ext>
            </a:extLst>
          </p:cNvPr>
          <p:cNvGrpSpPr/>
          <p:nvPr userDrawn="1"/>
        </p:nvGrpSpPr>
        <p:grpSpPr>
          <a:xfrm>
            <a:off x="1702309" y="3036378"/>
            <a:ext cx="4256152" cy="280215"/>
            <a:chOff x="1702309" y="3259865"/>
            <a:chExt cx="4256152" cy="280215"/>
          </a:xfrm>
        </p:grpSpPr>
        <p:sp>
          <p:nvSpPr>
            <p:cNvPr id="86" name="Rectangle 85">
              <a:hlinkClick r:id="" action="ppaction://noaction"/>
              <a:extLst>
                <a:ext uri="{FF2B5EF4-FFF2-40B4-BE49-F238E27FC236}">
                  <a16:creationId xmlns:a16="http://schemas.microsoft.com/office/drawing/2014/main" id="{7D25626D-5B7D-2D44-A284-2A43FEBF21BA}"/>
                </a:ext>
              </a:extLst>
            </p:cNvPr>
            <p:cNvSpPr/>
            <p:nvPr/>
          </p:nvSpPr>
          <p:spPr>
            <a:xfrm>
              <a:off x="1702309" y="3263081"/>
              <a:ext cx="3115084" cy="276999"/>
            </a:xfrm>
            <a:prstGeom prst="rect">
              <a:avLst/>
            </a:prstGeom>
          </p:spPr>
          <p:txBody>
            <a:bodyPr wrap="none">
              <a:spAutoFit/>
            </a:bodyPr>
            <a:lstStyle/>
            <a:p>
              <a:r>
                <a:rPr lang="en-US" sz="1200" dirty="0">
                  <a:solidFill>
                    <a:schemeClr val="bg1"/>
                  </a:solidFill>
                </a:rPr>
                <a:t>NYMEX NG Winter/Summer Future Strips</a:t>
              </a:r>
            </a:p>
          </p:txBody>
        </p:sp>
        <p:cxnSp>
          <p:nvCxnSpPr>
            <p:cNvPr id="87" name="Straight Connector 86">
              <a:extLst>
                <a:ext uri="{FF2B5EF4-FFF2-40B4-BE49-F238E27FC236}">
                  <a16:creationId xmlns:a16="http://schemas.microsoft.com/office/drawing/2014/main" id="{775EE17F-C823-C943-B64D-EA2280D30BA5}"/>
                </a:ext>
              </a:extLst>
            </p:cNvPr>
            <p:cNvCxnSpPr>
              <a:cxnSpLocks/>
            </p:cNvCxnSpPr>
            <p:nvPr/>
          </p:nvCxnSpPr>
          <p:spPr>
            <a:xfrm>
              <a:off x="4817393" y="3432358"/>
              <a:ext cx="798829"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88" name="TextBox 87">
              <a:hlinkClick r:id="" action="ppaction://noaction"/>
              <a:extLst>
                <a:ext uri="{FF2B5EF4-FFF2-40B4-BE49-F238E27FC236}">
                  <a16:creationId xmlns:a16="http://schemas.microsoft.com/office/drawing/2014/main" id="{6CD7B695-1644-314D-B2F1-1DFA8A07F5AC}"/>
                </a:ext>
              </a:extLst>
            </p:cNvPr>
            <p:cNvSpPr txBox="1"/>
            <p:nvPr/>
          </p:nvSpPr>
          <p:spPr>
            <a:xfrm>
              <a:off x="5769885" y="3259865"/>
              <a:ext cx="188576" cy="276999"/>
            </a:xfrm>
            <a:prstGeom prst="rect">
              <a:avLst/>
            </a:prstGeom>
            <a:noFill/>
          </p:spPr>
          <p:txBody>
            <a:bodyPr wrap="square" rtlCol="0">
              <a:spAutoFit/>
            </a:bodyPr>
            <a:lstStyle/>
            <a:p>
              <a:pPr algn="r"/>
              <a:r>
                <a:rPr lang="en-US" sz="1200" dirty="0">
                  <a:solidFill>
                    <a:schemeClr val="bg1"/>
                  </a:solidFill>
                </a:rPr>
                <a:t>7</a:t>
              </a:r>
            </a:p>
          </p:txBody>
        </p:sp>
      </p:grpSp>
      <p:grpSp>
        <p:nvGrpSpPr>
          <p:cNvPr id="89" name="Group 88">
            <a:extLst>
              <a:ext uri="{FF2B5EF4-FFF2-40B4-BE49-F238E27FC236}">
                <a16:creationId xmlns:a16="http://schemas.microsoft.com/office/drawing/2014/main" id="{8714DB71-F995-EB45-9805-18B378F0A539}"/>
              </a:ext>
            </a:extLst>
          </p:cNvPr>
          <p:cNvGrpSpPr/>
          <p:nvPr userDrawn="1"/>
        </p:nvGrpSpPr>
        <p:grpSpPr>
          <a:xfrm>
            <a:off x="1702309" y="3944018"/>
            <a:ext cx="4341178" cy="279907"/>
            <a:chOff x="1702309" y="4167505"/>
            <a:chExt cx="4341178" cy="279907"/>
          </a:xfrm>
        </p:grpSpPr>
        <p:sp>
          <p:nvSpPr>
            <p:cNvPr id="90" name="Rectangle 89">
              <a:hlinkClick r:id="" action="ppaction://noaction"/>
              <a:extLst>
                <a:ext uri="{FF2B5EF4-FFF2-40B4-BE49-F238E27FC236}">
                  <a16:creationId xmlns:a16="http://schemas.microsoft.com/office/drawing/2014/main" id="{90D4B644-6F83-F84A-8A66-2ABA8C20B0A9}"/>
                </a:ext>
              </a:extLst>
            </p:cNvPr>
            <p:cNvSpPr/>
            <p:nvPr/>
          </p:nvSpPr>
          <p:spPr>
            <a:xfrm>
              <a:off x="1702309" y="4167505"/>
              <a:ext cx="1166153" cy="276999"/>
            </a:xfrm>
            <a:prstGeom prst="rect">
              <a:avLst/>
            </a:prstGeom>
          </p:spPr>
          <p:txBody>
            <a:bodyPr wrap="none">
              <a:spAutoFit/>
            </a:bodyPr>
            <a:lstStyle/>
            <a:p>
              <a:r>
                <a:rPr lang="en-US" sz="1200" dirty="0">
                  <a:solidFill>
                    <a:schemeClr val="bg1"/>
                  </a:solidFill>
                </a:rPr>
                <a:t>New York City</a:t>
              </a:r>
            </a:p>
          </p:txBody>
        </p:sp>
        <p:cxnSp>
          <p:nvCxnSpPr>
            <p:cNvPr id="91" name="Straight Connector 90">
              <a:extLst>
                <a:ext uri="{FF2B5EF4-FFF2-40B4-BE49-F238E27FC236}">
                  <a16:creationId xmlns:a16="http://schemas.microsoft.com/office/drawing/2014/main" id="{14C331BF-C736-A143-9AB7-3665042EE33B}"/>
                </a:ext>
              </a:extLst>
            </p:cNvPr>
            <p:cNvCxnSpPr>
              <a:cxnSpLocks/>
            </p:cNvCxnSpPr>
            <p:nvPr/>
          </p:nvCxnSpPr>
          <p:spPr>
            <a:xfrm>
              <a:off x="4820694" y="4336782"/>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92" name="TextBox 91">
              <a:hlinkClick r:id="" action="ppaction://noaction"/>
              <a:extLst>
                <a:ext uri="{FF2B5EF4-FFF2-40B4-BE49-F238E27FC236}">
                  <a16:creationId xmlns:a16="http://schemas.microsoft.com/office/drawing/2014/main" id="{8747D2C2-61B5-474E-ACF7-03AC468A6BB6}"/>
                </a:ext>
              </a:extLst>
            </p:cNvPr>
            <p:cNvSpPr txBox="1"/>
            <p:nvPr/>
          </p:nvSpPr>
          <p:spPr>
            <a:xfrm>
              <a:off x="5671668" y="4170413"/>
              <a:ext cx="371819" cy="276999"/>
            </a:xfrm>
            <a:prstGeom prst="rect">
              <a:avLst/>
            </a:prstGeom>
            <a:noFill/>
          </p:spPr>
          <p:txBody>
            <a:bodyPr wrap="square" rtlCol="0">
              <a:spAutoFit/>
            </a:bodyPr>
            <a:lstStyle/>
            <a:p>
              <a:pPr algn="r"/>
              <a:r>
                <a:rPr lang="en-US" sz="1200" dirty="0">
                  <a:solidFill>
                    <a:schemeClr val="bg1"/>
                  </a:solidFill>
                </a:rPr>
                <a:t>10</a:t>
              </a:r>
            </a:p>
          </p:txBody>
        </p:sp>
      </p:grpSp>
      <p:grpSp>
        <p:nvGrpSpPr>
          <p:cNvPr id="93" name="Group 92">
            <a:extLst>
              <a:ext uri="{FF2B5EF4-FFF2-40B4-BE49-F238E27FC236}">
                <a16:creationId xmlns:a16="http://schemas.microsoft.com/office/drawing/2014/main" id="{58D415BF-2F32-0A40-A594-97644DC7F445}"/>
              </a:ext>
            </a:extLst>
          </p:cNvPr>
          <p:cNvGrpSpPr/>
          <p:nvPr userDrawn="1"/>
        </p:nvGrpSpPr>
        <p:grpSpPr>
          <a:xfrm>
            <a:off x="1702309" y="3484508"/>
            <a:ext cx="4256152" cy="284297"/>
            <a:chOff x="1702309" y="3707995"/>
            <a:chExt cx="4256152" cy="284297"/>
          </a:xfrm>
        </p:grpSpPr>
        <p:sp>
          <p:nvSpPr>
            <p:cNvPr id="94" name="Rectangle 93">
              <a:hlinkClick r:id="" action="ppaction://noaction"/>
              <a:extLst>
                <a:ext uri="{FF2B5EF4-FFF2-40B4-BE49-F238E27FC236}">
                  <a16:creationId xmlns:a16="http://schemas.microsoft.com/office/drawing/2014/main" id="{83C6AB7B-38F1-644A-97D7-369398E5D826}"/>
                </a:ext>
              </a:extLst>
            </p:cNvPr>
            <p:cNvSpPr/>
            <p:nvPr/>
          </p:nvSpPr>
          <p:spPr>
            <a:xfrm>
              <a:off x="1702309" y="3715293"/>
              <a:ext cx="1120948" cy="276999"/>
            </a:xfrm>
            <a:prstGeom prst="rect">
              <a:avLst/>
            </a:prstGeom>
          </p:spPr>
          <p:txBody>
            <a:bodyPr wrap="none">
              <a:spAutoFit/>
            </a:bodyPr>
            <a:lstStyle/>
            <a:p>
              <a:r>
                <a:rPr lang="en-US" sz="1200" dirty="0">
                  <a:solidFill>
                    <a:schemeClr val="bg1"/>
                  </a:solidFill>
                </a:rPr>
                <a:t>New England</a:t>
              </a:r>
            </a:p>
          </p:txBody>
        </p:sp>
        <p:cxnSp>
          <p:nvCxnSpPr>
            <p:cNvPr id="95" name="Straight Connector 94">
              <a:extLst>
                <a:ext uri="{FF2B5EF4-FFF2-40B4-BE49-F238E27FC236}">
                  <a16:creationId xmlns:a16="http://schemas.microsoft.com/office/drawing/2014/main" id="{9569F25B-68A3-0146-A48B-B53181159A9C}"/>
                </a:ext>
              </a:extLst>
            </p:cNvPr>
            <p:cNvCxnSpPr>
              <a:cxnSpLocks/>
            </p:cNvCxnSpPr>
            <p:nvPr/>
          </p:nvCxnSpPr>
          <p:spPr>
            <a:xfrm>
              <a:off x="4820694" y="3884570"/>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96" name="TextBox 95">
              <a:hlinkClick r:id="" action="ppaction://noaction"/>
              <a:extLst>
                <a:ext uri="{FF2B5EF4-FFF2-40B4-BE49-F238E27FC236}">
                  <a16:creationId xmlns:a16="http://schemas.microsoft.com/office/drawing/2014/main" id="{E1B930B9-BC4B-824B-9354-C751D2DE1F55}"/>
                </a:ext>
              </a:extLst>
            </p:cNvPr>
            <p:cNvSpPr txBox="1"/>
            <p:nvPr/>
          </p:nvSpPr>
          <p:spPr>
            <a:xfrm>
              <a:off x="5769885" y="3707995"/>
              <a:ext cx="188576" cy="276999"/>
            </a:xfrm>
            <a:prstGeom prst="rect">
              <a:avLst/>
            </a:prstGeom>
            <a:noFill/>
          </p:spPr>
          <p:txBody>
            <a:bodyPr wrap="square" rtlCol="0">
              <a:spAutoFit/>
            </a:bodyPr>
            <a:lstStyle/>
            <a:p>
              <a:pPr algn="r"/>
              <a:r>
                <a:rPr lang="en-US" sz="1200" dirty="0">
                  <a:solidFill>
                    <a:schemeClr val="bg1"/>
                  </a:solidFill>
                </a:rPr>
                <a:t>8</a:t>
              </a:r>
            </a:p>
          </p:txBody>
        </p:sp>
      </p:grpSp>
      <p:grpSp>
        <p:nvGrpSpPr>
          <p:cNvPr id="97" name="Group 96">
            <a:extLst>
              <a:ext uri="{FF2B5EF4-FFF2-40B4-BE49-F238E27FC236}">
                <a16:creationId xmlns:a16="http://schemas.microsoft.com/office/drawing/2014/main" id="{58BDF172-3D4D-8347-A12A-A3067DC3B848}"/>
              </a:ext>
            </a:extLst>
          </p:cNvPr>
          <p:cNvGrpSpPr/>
          <p:nvPr userDrawn="1"/>
        </p:nvGrpSpPr>
        <p:grpSpPr>
          <a:xfrm>
            <a:off x="1702309" y="4396230"/>
            <a:ext cx="4337176" cy="278238"/>
            <a:chOff x="1702309" y="4619717"/>
            <a:chExt cx="4337176" cy="278238"/>
          </a:xfrm>
        </p:grpSpPr>
        <p:sp>
          <p:nvSpPr>
            <p:cNvPr id="98" name="Rectangle 97">
              <a:hlinkClick r:id="" action="ppaction://noaction"/>
              <a:extLst>
                <a:ext uri="{FF2B5EF4-FFF2-40B4-BE49-F238E27FC236}">
                  <a16:creationId xmlns:a16="http://schemas.microsoft.com/office/drawing/2014/main" id="{2172A6B4-DC68-644E-B19F-98E34133AC53}"/>
                </a:ext>
              </a:extLst>
            </p:cNvPr>
            <p:cNvSpPr/>
            <p:nvPr/>
          </p:nvSpPr>
          <p:spPr>
            <a:xfrm>
              <a:off x="1702309" y="4619717"/>
              <a:ext cx="1043876" cy="276999"/>
            </a:xfrm>
            <a:prstGeom prst="rect">
              <a:avLst/>
            </a:prstGeom>
          </p:spPr>
          <p:txBody>
            <a:bodyPr wrap="none">
              <a:spAutoFit/>
            </a:bodyPr>
            <a:lstStyle/>
            <a:p>
              <a:r>
                <a:rPr lang="en-US" sz="1200" dirty="0">
                  <a:solidFill>
                    <a:schemeClr val="bg1"/>
                  </a:solidFill>
                </a:rPr>
                <a:t>Mid-Atlantic</a:t>
              </a:r>
            </a:p>
          </p:txBody>
        </p:sp>
        <p:cxnSp>
          <p:nvCxnSpPr>
            <p:cNvPr id="99" name="Straight Connector 98">
              <a:extLst>
                <a:ext uri="{FF2B5EF4-FFF2-40B4-BE49-F238E27FC236}">
                  <a16:creationId xmlns:a16="http://schemas.microsoft.com/office/drawing/2014/main" id="{59FF5CFC-6A71-6749-9493-87A627FC81A8}"/>
                </a:ext>
              </a:extLst>
            </p:cNvPr>
            <p:cNvCxnSpPr>
              <a:cxnSpLocks/>
            </p:cNvCxnSpPr>
            <p:nvPr/>
          </p:nvCxnSpPr>
          <p:spPr>
            <a:xfrm>
              <a:off x="4820694" y="4803282"/>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00" name="TextBox 99">
              <a:hlinkClick r:id="" action="ppaction://noaction"/>
              <a:extLst>
                <a:ext uri="{FF2B5EF4-FFF2-40B4-BE49-F238E27FC236}">
                  <a16:creationId xmlns:a16="http://schemas.microsoft.com/office/drawing/2014/main" id="{A2CEB48F-5C06-F947-8335-893D89FE3E10}"/>
                </a:ext>
              </a:extLst>
            </p:cNvPr>
            <p:cNvSpPr txBox="1"/>
            <p:nvPr/>
          </p:nvSpPr>
          <p:spPr>
            <a:xfrm>
              <a:off x="5586642" y="4620956"/>
              <a:ext cx="452843" cy="276999"/>
            </a:xfrm>
            <a:prstGeom prst="rect">
              <a:avLst/>
            </a:prstGeom>
            <a:noFill/>
          </p:spPr>
          <p:txBody>
            <a:bodyPr wrap="square" rtlCol="0">
              <a:spAutoFit/>
            </a:bodyPr>
            <a:lstStyle/>
            <a:p>
              <a:pPr algn="r"/>
              <a:r>
                <a:rPr lang="en-US" sz="1200" dirty="0">
                  <a:solidFill>
                    <a:schemeClr val="bg1"/>
                  </a:solidFill>
                </a:rPr>
                <a:t>12</a:t>
              </a:r>
            </a:p>
          </p:txBody>
        </p:sp>
      </p:grpSp>
      <p:grpSp>
        <p:nvGrpSpPr>
          <p:cNvPr id="101" name="Group 100">
            <a:extLst>
              <a:ext uri="{FF2B5EF4-FFF2-40B4-BE49-F238E27FC236}">
                <a16:creationId xmlns:a16="http://schemas.microsoft.com/office/drawing/2014/main" id="{1C24F809-4186-D844-96A0-BFDD0C93FE91}"/>
              </a:ext>
            </a:extLst>
          </p:cNvPr>
          <p:cNvGrpSpPr/>
          <p:nvPr userDrawn="1"/>
        </p:nvGrpSpPr>
        <p:grpSpPr>
          <a:xfrm>
            <a:off x="1702309" y="4843186"/>
            <a:ext cx="4339188" cy="282255"/>
            <a:chOff x="1702309" y="5066673"/>
            <a:chExt cx="4339188" cy="282255"/>
          </a:xfrm>
        </p:grpSpPr>
        <p:sp>
          <p:nvSpPr>
            <p:cNvPr id="102" name="Rectangle 101">
              <a:hlinkClick r:id="" action="ppaction://noaction"/>
              <a:extLst>
                <a:ext uri="{FF2B5EF4-FFF2-40B4-BE49-F238E27FC236}">
                  <a16:creationId xmlns:a16="http://schemas.microsoft.com/office/drawing/2014/main" id="{4E9B8704-3431-2B47-BD0B-407AD89F413C}"/>
                </a:ext>
              </a:extLst>
            </p:cNvPr>
            <p:cNvSpPr/>
            <p:nvPr/>
          </p:nvSpPr>
          <p:spPr>
            <a:xfrm>
              <a:off x="1702309" y="5071929"/>
              <a:ext cx="1156086" cy="276999"/>
            </a:xfrm>
            <a:prstGeom prst="rect">
              <a:avLst/>
            </a:prstGeom>
          </p:spPr>
          <p:txBody>
            <a:bodyPr wrap="none">
              <a:spAutoFit/>
            </a:bodyPr>
            <a:lstStyle/>
            <a:p>
              <a:r>
                <a:rPr lang="en-US" sz="1200" dirty="0">
                  <a:solidFill>
                    <a:schemeClr val="bg1"/>
                  </a:solidFill>
                </a:rPr>
                <a:t>Midwest - OH</a:t>
              </a:r>
            </a:p>
          </p:txBody>
        </p:sp>
        <p:cxnSp>
          <p:nvCxnSpPr>
            <p:cNvPr id="103" name="Straight Connector 102">
              <a:extLst>
                <a:ext uri="{FF2B5EF4-FFF2-40B4-BE49-F238E27FC236}">
                  <a16:creationId xmlns:a16="http://schemas.microsoft.com/office/drawing/2014/main" id="{A2A5B7D3-5BB5-D847-B1CB-1EB76D9CEE70}"/>
                </a:ext>
              </a:extLst>
            </p:cNvPr>
            <p:cNvCxnSpPr>
              <a:cxnSpLocks/>
            </p:cNvCxnSpPr>
            <p:nvPr/>
          </p:nvCxnSpPr>
          <p:spPr>
            <a:xfrm>
              <a:off x="4820694" y="524120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04" name="TextBox 103">
              <a:hlinkClick r:id="" action="ppaction://noaction"/>
              <a:extLst>
                <a:ext uri="{FF2B5EF4-FFF2-40B4-BE49-F238E27FC236}">
                  <a16:creationId xmlns:a16="http://schemas.microsoft.com/office/drawing/2014/main" id="{9631349B-ACF6-8045-B8E2-42DBA809B662}"/>
                </a:ext>
              </a:extLst>
            </p:cNvPr>
            <p:cNvSpPr txBox="1"/>
            <p:nvPr/>
          </p:nvSpPr>
          <p:spPr>
            <a:xfrm>
              <a:off x="5669678" y="5066673"/>
              <a:ext cx="371819" cy="276999"/>
            </a:xfrm>
            <a:prstGeom prst="rect">
              <a:avLst/>
            </a:prstGeom>
            <a:noFill/>
          </p:spPr>
          <p:txBody>
            <a:bodyPr wrap="square" rtlCol="0">
              <a:spAutoFit/>
            </a:bodyPr>
            <a:lstStyle/>
            <a:p>
              <a:pPr algn="r"/>
              <a:r>
                <a:rPr lang="en-US" sz="1200" dirty="0">
                  <a:solidFill>
                    <a:schemeClr val="bg1"/>
                  </a:solidFill>
                </a:rPr>
                <a:t>14</a:t>
              </a:r>
            </a:p>
          </p:txBody>
        </p:sp>
      </p:grpSp>
      <p:grpSp>
        <p:nvGrpSpPr>
          <p:cNvPr id="105" name="Group 104">
            <a:extLst>
              <a:ext uri="{FF2B5EF4-FFF2-40B4-BE49-F238E27FC236}">
                <a16:creationId xmlns:a16="http://schemas.microsoft.com/office/drawing/2014/main" id="{DF6F92E1-46BA-B742-AF80-6867FCEFF62F}"/>
              </a:ext>
            </a:extLst>
          </p:cNvPr>
          <p:cNvGrpSpPr/>
          <p:nvPr userDrawn="1"/>
        </p:nvGrpSpPr>
        <p:grpSpPr>
          <a:xfrm>
            <a:off x="1702309" y="5300653"/>
            <a:ext cx="4339188" cy="281950"/>
            <a:chOff x="1702309" y="5524140"/>
            <a:chExt cx="4339188" cy="281950"/>
          </a:xfrm>
        </p:grpSpPr>
        <p:sp>
          <p:nvSpPr>
            <p:cNvPr id="106" name="Rectangle 105">
              <a:hlinkClick r:id="" action="ppaction://noaction"/>
              <a:extLst>
                <a:ext uri="{FF2B5EF4-FFF2-40B4-BE49-F238E27FC236}">
                  <a16:creationId xmlns:a16="http://schemas.microsoft.com/office/drawing/2014/main" id="{6DC63FFA-F80A-A44B-8E51-E28DBB17F717}"/>
                </a:ext>
              </a:extLst>
            </p:cNvPr>
            <p:cNvSpPr/>
            <p:nvPr/>
          </p:nvSpPr>
          <p:spPr>
            <a:xfrm>
              <a:off x="1702309" y="5524140"/>
              <a:ext cx="1045479" cy="276999"/>
            </a:xfrm>
            <a:prstGeom prst="rect">
              <a:avLst/>
            </a:prstGeom>
          </p:spPr>
          <p:txBody>
            <a:bodyPr wrap="none">
              <a:spAutoFit/>
            </a:bodyPr>
            <a:lstStyle/>
            <a:p>
              <a:r>
                <a:rPr lang="en-US" sz="1200" dirty="0">
                  <a:solidFill>
                    <a:schemeClr val="bg1"/>
                  </a:solidFill>
                </a:rPr>
                <a:t>Midwest - IL</a:t>
              </a:r>
            </a:p>
          </p:txBody>
        </p:sp>
        <p:cxnSp>
          <p:nvCxnSpPr>
            <p:cNvPr id="107" name="Straight Connector 106">
              <a:extLst>
                <a:ext uri="{FF2B5EF4-FFF2-40B4-BE49-F238E27FC236}">
                  <a16:creationId xmlns:a16="http://schemas.microsoft.com/office/drawing/2014/main" id="{7DA53FB6-64F9-544C-9B95-E00346248568}"/>
                </a:ext>
              </a:extLst>
            </p:cNvPr>
            <p:cNvCxnSpPr>
              <a:cxnSpLocks/>
            </p:cNvCxnSpPr>
            <p:nvPr/>
          </p:nvCxnSpPr>
          <p:spPr>
            <a:xfrm>
              <a:off x="4820694" y="5707706"/>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08" name="TextBox 107">
              <a:hlinkClick r:id="" action="ppaction://noaction"/>
              <a:extLst>
                <a:ext uri="{FF2B5EF4-FFF2-40B4-BE49-F238E27FC236}">
                  <a16:creationId xmlns:a16="http://schemas.microsoft.com/office/drawing/2014/main" id="{4519C2BC-277F-B34A-9216-BDF8D0C202AF}"/>
                </a:ext>
              </a:extLst>
            </p:cNvPr>
            <p:cNvSpPr txBox="1"/>
            <p:nvPr/>
          </p:nvSpPr>
          <p:spPr>
            <a:xfrm>
              <a:off x="5669678" y="5529091"/>
              <a:ext cx="371819" cy="276999"/>
            </a:xfrm>
            <a:prstGeom prst="rect">
              <a:avLst/>
            </a:prstGeom>
            <a:noFill/>
          </p:spPr>
          <p:txBody>
            <a:bodyPr wrap="square" rtlCol="0">
              <a:spAutoFit/>
            </a:bodyPr>
            <a:lstStyle/>
            <a:p>
              <a:pPr algn="r"/>
              <a:r>
                <a:rPr lang="en-US" sz="1200" dirty="0">
                  <a:solidFill>
                    <a:schemeClr val="bg1"/>
                  </a:solidFill>
                </a:rPr>
                <a:t>16</a:t>
              </a:r>
            </a:p>
          </p:txBody>
        </p:sp>
      </p:grpSp>
      <p:grpSp>
        <p:nvGrpSpPr>
          <p:cNvPr id="109" name="Group 108">
            <a:extLst>
              <a:ext uri="{FF2B5EF4-FFF2-40B4-BE49-F238E27FC236}">
                <a16:creationId xmlns:a16="http://schemas.microsoft.com/office/drawing/2014/main" id="{0240B62E-93DB-0E49-8E56-507E8623643F}"/>
              </a:ext>
            </a:extLst>
          </p:cNvPr>
          <p:cNvGrpSpPr/>
          <p:nvPr userDrawn="1"/>
        </p:nvGrpSpPr>
        <p:grpSpPr>
          <a:xfrm>
            <a:off x="1702309" y="5738577"/>
            <a:ext cx="4336475" cy="277865"/>
            <a:chOff x="1702309" y="5962064"/>
            <a:chExt cx="4336475" cy="277865"/>
          </a:xfrm>
        </p:grpSpPr>
        <p:sp>
          <p:nvSpPr>
            <p:cNvPr id="110" name="Rectangle 109">
              <a:hlinkClick r:id="" action="ppaction://noaction"/>
              <a:extLst>
                <a:ext uri="{FF2B5EF4-FFF2-40B4-BE49-F238E27FC236}">
                  <a16:creationId xmlns:a16="http://schemas.microsoft.com/office/drawing/2014/main" id="{784C41B9-5A13-384C-A7CD-977FF95F4983}"/>
                </a:ext>
              </a:extLst>
            </p:cNvPr>
            <p:cNvSpPr/>
            <p:nvPr/>
          </p:nvSpPr>
          <p:spPr>
            <a:xfrm>
              <a:off x="1702309" y="5962064"/>
              <a:ext cx="801823" cy="276999"/>
            </a:xfrm>
            <a:prstGeom prst="rect">
              <a:avLst/>
            </a:prstGeom>
          </p:spPr>
          <p:txBody>
            <a:bodyPr wrap="none">
              <a:spAutoFit/>
            </a:bodyPr>
            <a:lstStyle/>
            <a:p>
              <a:r>
                <a:rPr lang="en-US" sz="1200" dirty="0">
                  <a:solidFill>
                    <a:schemeClr val="bg1"/>
                  </a:solidFill>
                </a:rPr>
                <a:t>Houston</a:t>
              </a:r>
            </a:p>
          </p:txBody>
        </p:sp>
        <p:cxnSp>
          <p:nvCxnSpPr>
            <p:cNvPr id="111" name="Straight Connector 110">
              <a:extLst>
                <a:ext uri="{FF2B5EF4-FFF2-40B4-BE49-F238E27FC236}">
                  <a16:creationId xmlns:a16="http://schemas.microsoft.com/office/drawing/2014/main" id="{9B06010A-62FD-3C42-ACC4-189B40DC650E}"/>
                </a:ext>
              </a:extLst>
            </p:cNvPr>
            <p:cNvCxnSpPr>
              <a:cxnSpLocks/>
            </p:cNvCxnSpPr>
            <p:nvPr/>
          </p:nvCxnSpPr>
          <p:spPr>
            <a:xfrm>
              <a:off x="4820694" y="6145629"/>
              <a:ext cx="795528"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12" name="TextBox 111">
              <a:hlinkClick r:id="" action="ppaction://noaction"/>
              <a:extLst>
                <a:ext uri="{FF2B5EF4-FFF2-40B4-BE49-F238E27FC236}">
                  <a16:creationId xmlns:a16="http://schemas.microsoft.com/office/drawing/2014/main" id="{4E87D104-E29A-6A44-8964-3576C1A6BC71}"/>
                </a:ext>
              </a:extLst>
            </p:cNvPr>
            <p:cNvSpPr txBox="1"/>
            <p:nvPr/>
          </p:nvSpPr>
          <p:spPr>
            <a:xfrm>
              <a:off x="5666965" y="5962930"/>
              <a:ext cx="371819" cy="276999"/>
            </a:xfrm>
            <a:prstGeom prst="rect">
              <a:avLst/>
            </a:prstGeom>
            <a:noFill/>
          </p:spPr>
          <p:txBody>
            <a:bodyPr wrap="square" rtlCol="0">
              <a:spAutoFit/>
            </a:bodyPr>
            <a:lstStyle/>
            <a:p>
              <a:pPr algn="r"/>
              <a:r>
                <a:rPr lang="en-US" sz="1200" dirty="0">
                  <a:solidFill>
                    <a:schemeClr val="bg1"/>
                  </a:solidFill>
                </a:rPr>
                <a:t>18</a:t>
              </a:r>
            </a:p>
          </p:txBody>
        </p:sp>
      </p:grpSp>
      <p:grpSp>
        <p:nvGrpSpPr>
          <p:cNvPr id="113" name="Group 112">
            <a:extLst>
              <a:ext uri="{FF2B5EF4-FFF2-40B4-BE49-F238E27FC236}">
                <a16:creationId xmlns:a16="http://schemas.microsoft.com/office/drawing/2014/main" id="{8EE19EB4-0322-BC46-820C-A0557E5AAFAA}"/>
              </a:ext>
            </a:extLst>
          </p:cNvPr>
          <p:cNvGrpSpPr/>
          <p:nvPr userDrawn="1"/>
        </p:nvGrpSpPr>
        <p:grpSpPr>
          <a:xfrm>
            <a:off x="943173" y="6184032"/>
            <a:ext cx="5106862" cy="307777"/>
            <a:chOff x="943173" y="6462111"/>
            <a:chExt cx="5106862" cy="307777"/>
          </a:xfrm>
        </p:grpSpPr>
        <p:sp>
          <p:nvSpPr>
            <p:cNvPr id="114" name="Rectangle 113">
              <a:hlinkClick r:id="" action="ppaction://noaction"/>
              <a:extLst>
                <a:ext uri="{FF2B5EF4-FFF2-40B4-BE49-F238E27FC236}">
                  <a16:creationId xmlns:a16="http://schemas.microsoft.com/office/drawing/2014/main" id="{6D47E56A-AD1E-8F40-9DE2-2B24680B12FF}"/>
                </a:ext>
              </a:extLst>
            </p:cNvPr>
            <p:cNvSpPr/>
            <p:nvPr/>
          </p:nvSpPr>
          <p:spPr>
            <a:xfrm>
              <a:off x="943173" y="6462111"/>
              <a:ext cx="2292231" cy="307777"/>
            </a:xfrm>
            <a:prstGeom prst="rect">
              <a:avLst/>
            </a:prstGeom>
          </p:spPr>
          <p:txBody>
            <a:bodyPr wrap="none">
              <a:spAutoFit/>
            </a:bodyPr>
            <a:lstStyle/>
            <a:p>
              <a:r>
                <a:rPr lang="en-US" sz="1400" dirty="0">
                  <a:solidFill>
                    <a:schemeClr val="bg1"/>
                  </a:solidFill>
                </a:rPr>
                <a:t>About The Schork Group </a:t>
              </a:r>
            </a:p>
          </p:txBody>
        </p:sp>
        <p:cxnSp>
          <p:nvCxnSpPr>
            <p:cNvPr id="115" name="Straight Connector 114">
              <a:extLst>
                <a:ext uri="{FF2B5EF4-FFF2-40B4-BE49-F238E27FC236}">
                  <a16:creationId xmlns:a16="http://schemas.microsoft.com/office/drawing/2014/main" id="{836D6B37-7863-B44A-9C0D-FD30CD3563D1}"/>
                </a:ext>
              </a:extLst>
            </p:cNvPr>
            <p:cNvCxnSpPr>
              <a:cxnSpLocks/>
            </p:cNvCxnSpPr>
            <p:nvPr/>
          </p:nvCxnSpPr>
          <p:spPr>
            <a:xfrm>
              <a:off x="3329456" y="6659964"/>
              <a:ext cx="2286766"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16" name="TextBox 115">
              <a:hlinkClick r:id="" action="ppaction://noaction"/>
              <a:extLst>
                <a:ext uri="{FF2B5EF4-FFF2-40B4-BE49-F238E27FC236}">
                  <a16:creationId xmlns:a16="http://schemas.microsoft.com/office/drawing/2014/main" id="{239D3BA1-DA44-D649-8017-F3E2BF9C864B}"/>
                </a:ext>
              </a:extLst>
            </p:cNvPr>
            <p:cNvSpPr txBox="1"/>
            <p:nvPr/>
          </p:nvSpPr>
          <p:spPr>
            <a:xfrm>
              <a:off x="5559952" y="6481189"/>
              <a:ext cx="490083" cy="276999"/>
            </a:xfrm>
            <a:prstGeom prst="rect">
              <a:avLst/>
            </a:prstGeom>
            <a:noFill/>
          </p:spPr>
          <p:txBody>
            <a:bodyPr wrap="square" rtlCol="0">
              <a:spAutoFit/>
            </a:bodyPr>
            <a:lstStyle/>
            <a:p>
              <a:pPr algn="r"/>
              <a:r>
                <a:rPr lang="en-US" sz="1200" dirty="0">
                  <a:solidFill>
                    <a:schemeClr val="bg1"/>
                  </a:solidFill>
                </a:rPr>
                <a:t>20</a:t>
              </a:r>
            </a:p>
          </p:txBody>
        </p:sp>
      </p:grpSp>
      <p:grpSp>
        <p:nvGrpSpPr>
          <p:cNvPr id="117" name="Group 116">
            <a:extLst>
              <a:ext uri="{FF2B5EF4-FFF2-40B4-BE49-F238E27FC236}">
                <a16:creationId xmlns:a16="http://schemas.microsoft.com/office/drawing/2014/main" id="{E29C906A-B807-F84B-BF34-30BE52D46555}"/>
              </a:ext>
            </a:extLst>
          </p:cNvPr>
          <p:cNvGrpSpPr/>
          <p:nvPr userDrawn="1"/>
        </p:nvGrpSpPr>
        <p:grpSpPr>
          <a:xfrm>
            <a:off x="943173" y="6649739"/>
            <a:ext cx="5091872" cy="307777"/>
            <a:chOff x="943173" y="6991079"/>
            <a:chExt cx="5091872" cy="307777"/>
          </a:xfrm>
        </p:grpSpPr>
        <p:sp>
          <p:nvSpPr>
            <p:cNvPr id="118" name="Rectangle 117">
              <a:hlinkClick r:id="" action="ppaction://noaction"/>
              <a:extLst>
                <a:ext uri="{FF2B5EF4-FFF2-40B4-BE49-F238E27FC236}">
                  <a16:creationId xmlns:a16="http://schemas.microsoft.com/office/drawing/2014/main" id="{6C928749-A800-3441-981A-87C150B3C976}"/>
                </a:ext>
              </a:extLst>
            </p:cNvPr>
            <p:cNvSpPr/>
            <p:nvPr/>
          </p:nvSpPr>
          <p:spPr>
            <a:xfrm>
              <a:off x="943173" y="6991079"/>
              <a:ext cx="1404552" cy="307777"/>
            </a:xfrm>
            <a:prstGeom prst="rect">
              <a:avLst/>
            </a:prstGeom>
          </p:spPr>
          <p:txBody>
            <a:bodyPr wrap="none">
              <a:spAutoFit/>
            </a:bodyPr>
            <a:lstStyle/>
            <a:p>
              <a:r>
                <a:rPr lang="en-US" sz="1400" dirty="0">
                  <a:solidFill>
                    <a:schemeClr val="bg1"/>
                  </a:solidFill>
                </a:rPr>
                <a:t>Adviser Access</a:t>
              </a:r>
            </a:p>
          </p:txBody>
        </p:sp>
        <p:cxnSp>
          <p:nvCxnSpPr>
            <p:cNvPr id="119" name="Straight Connector 118">
              <a:extLst>
                <a:ext uri="{FF2B5EF4-FFF2-40B4-BE49-F238E27FC236}">
                  <a16:creationId xmlns:a16="http://schemas.microsoft.com/office/drawing/2014/main" id="{EFA6021C-1F2F-8D4E-9697-E0C28FC07800}"/>
                </a:ext>
              </a:extLst>
            </p:cNvPr>
            <p:cNvCxnSpPr>
              <a:cxnSpLocks/>
            </p:cNvCxnSpPr>
            <p:nvPr/>
          </p:nvCxnSpPr>
          <p:spPr>
            <a:xfrm>
              <a:off x="2626719" y="7188932"/>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20" name="TextBox 119">
              <a:hlinkClick r:id="" action="ppaction://noaction"/>
              <a:extLst>
                <a:ext uri="{FF2B5EF4-FFF2-40B4-BE49-F238E27FC236}">
                  <a16:creationId xmlns:a16="http://schemas.microsoft.com/office/drawing/2014/main" id="{BFCA83F6-4C34-D943-B0B1-C4D9467EF16E}"/>
                </a:ext>
              </a:extLst>
            </p:cNvPr>
            <p:cNvSpPr txBox="1"/>
            <p:nvPr/>
          </p:nvSpPr>
          <p:spPr>
            <a:xfrm>
              <a:off x="5544962" y="7012570"/>
              <a:ext cx="490083" cy="276999"/>
            </a:xfrm>
            <a:prstGeom prst="rect">
              <a:avLst/>
            </a:prstGeom>
            <a:noFill/>
          </p:spPr>
          <p:txBody>
            <a:bodyPr wrap="square" rtlCol="0">
              <a:spAutoFit/>
            </a:bodyPr>
            <a:lstStyle>
              <a:defPPr>
                <a:defRPr lang="en-US"/>
              </a:defPPr>
              <a:lvl1pPr algn="r">
                <a:defRPr sz="1400">
                  <a:solidFill>
                    <a:schemeClr val="bg1"/>
                  </a:solidFill>
                </a:defRPr>
              </a:lvl1pPr>
            </a:lstStyle>
            <a:p>
              <a:r>
                <a:rPr lang="en-US" sz="1200" dirty="0"/>
                <a:t>21</a:t>
              </a:r>
            </a:p>
          </p:txBody>
        </p:sp>
      </p:grpSp>
      <p:grpSp>
        <p:nvGrpSpPr>
          <p:cNvPr id="121" name="Group 120">
            <a:extLst>
              <a:ext uri="{FF2B5EF4-FFF2-40B4-BE49-F238E27FC236}">
                <a16:creationId xmlns:a16="http://schemas.microsoft.com/office/drawing/2014/main" id="{1D689158-14A3-C541-A84F-2EFE4F06BB19}"/>
              </a:ext>
            </a:extLst>
          </p:cNvPr>
          <p:cNvGrpSpPr/>
          <p:nvPr userDrawn="1"/>
        </p:nvGrpSpPr>
        <p:grpSpPr>
          <a:xfrm>
            <a:off x="949034" y="7104935"/>
            <a:ext cx="5091872" cy="307777"/>
            <a:chOff x="943173" y="6991079"/>
            <a:chExt cx="5091872" cy="307777"/>
          </a:xfrm>
        </p:grpSpPr>
        <p:sp>
          <p:nvSpPr>
            <p:cNvPr id="122" name="Rectangle 121">
              <a:hlinkClick r:id="" action="ppaction://noaction"/>
              <a:extLst>
                <a:ext uri="{FF2B5EF4-FFF2-40B4-BE49-F238E27FC236}">
                  <a16:creationId xmlns:a16="http://schemas.microsoft.com/office/drawing/2014/main" id="{5FD0ACA3-39A7-0349-8452-C20F9F7D8326}"/>
                </a:ext>
              </a:extLst>
            </p:cNvPr>
            <p:cNvSpPr/>
            <p:nvPr/>
          </p:nvSpPr>
          <p:spPr>
            <a:xfrm>
              <a:off x="943173" y="6991079"/>
              <a:ext cx="1061509" cy="307777"/>
            </a:xfrm>
            <a:prstGeom prst="rect">
              <a:avLst/>
            </a:prstGeom>
          </p:spPr>
          <p:txBody>
            <a:bodyPr wrap="none">
              <a:spAutoFit/>
            </a:bodyPr>
            <a:lstStyle/>
            <a:p>
              <a:r>
                <a:rPr lang="en-US" sz="1400" dirty="0">
                  <a:solidFill>
                    <a:schemeClr val="bg1"/>
                  </a:solidFill>
                </a:rPr>
                <a:t>Disclaimer</a:t>
              </a:r>
            </a:p>
          </p:txBody>
        </p:sp>
        <p:cxnSp>
          <p:nvCxnSpPr>
            <p:cNvPr id="123" name="Straight Connector 122">
              <a:extLst>
                <a:ext uri="{FF2B5EF4-FFF2-40B4-BE49-F238E27FC236}">
                  <a16:creationId xmlns:a16="http://schemas.microsoft.com/office/drawing/2014/main" id="{6CAF8EBE-7560-B344-9E99-DCB43F7A03AC}"/>
                </a:ext>
              </a:extLst>
            </p:cNvPr>
            <p:cNvCxnSpPr>
              <a:cxnSpLocks/>
            </p:cNvCxnSpPr>
            <p:nvPr/>
          </p:nvCxnSpPr>
          <p:spPr>
            <a:xfrm>
              <a:off x="2626719" y="7188932"/>
              <a:ext cx="2989503" cy="0"/>
            </a:xfrm>
            <a:prstGeom prst="line">
              <a:avLst/>
            </a:prstGeom>
            <a:ln w="127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124" name="TextBox 123">
              <a:hlinkClick r:id="" action="ppaction://noaction"/>
              <a:extLst>
                <a:ext uri="{FF2B5EF4-FFF2-40B4-BE49-F238E27FC236}">
                  <a16:creationId xmlns:a16="http://schemas.microsoft.com/office/drawing/2014/main" id="{F28AF4DB-D63B-B442-B8C5-8C6CC5208694}"/>
                </a:ext>
              </a:extLst>
            </p:cNvPr>
            <p:cNvSpPr txBox="1"/>
            <p:nvPr/>
          </p:nvSpPr>
          <p:spPr>
            <a:xfrm>
              <a:off x="5544962" y="7012570"/>
              <a:ext cx="490083" cy="276999"/>
            </a:xfrm>
            <a:prstGeom prst="rect">
              <a:avLst/>
            </a:prstGeom>
            <a:noFill/>
          </p:spPr>
          <p:txBody>
            <a:bodyPr wrap="square" rtlCol="0">
              <a:spAutoFit/>
            </a:bodyPr>
            <a:lstStyle>
              <a:defPPr>
                <a:defRPr lang="en-US"/>
              </a:defPPr>
              <a:lvl1pPr algn="r">
                <a:defRPr sz="1400">
                  <a:solidFill>
                    <a:schemeClr val="bg1"/>
                  </a:solidFill>
                </a:defRPr>
              </a:lvl1pPr>
            </a:lstStyle>
            <a:p>
              <a:r>
                <a:rPr lang="en-US" sz="1200" dirty="0"/>
                <a:t>22</a:t>
              </a:r>
            </a:p>
          </p:txBody>
        </p:sp>
      </p:grpSp>
      <p:pic>
        <p:nvPicPr>
          <p:cNvPr id="64" name="Picture 63">
            <a:extLst>
              <a:ext uri="{FF2B5EF4-FFF2-40B4-BE49-F238E27FC236}">
                <a16:creationId xmlns:a16="http://schemas.microsoft.com/office/drawing/2014/main" id="{33EEE2CB-8D4C-4140-99E8-0B884197A265}"/>
              </a:ext>
            </a:extLst>
          </p:cNvPr>
          <p:cNvPicPr>
            <a:picLocks noChangeAspect="1"/>
          </p:cNvPicPr>
          <p:nvPr userDrawn="1"/>
        </p:nvPicPr>
        <p:blipFill>
          <a:blip r:embed="rId6"/>
          <a:stretch>
            <a:fillRect/>
          </a:stretch>
        </p:blipFill>
        <p:spPr>
          <a:xfrm>
            <a:off x="471488" y="7699162"/>
            <a:ext cx="864357" cy="864357"/>
          </a:xfrm>
          <a:prstGeom prst="rect">
            <a:avLst/>
          </a:prstGeom>
        </p:spPr>
      </p:pic>
    </p:spTree>
    <p:extLst>
      <p:ext uri="{BB962C8B-B14F-4D97-AF65-F5344CB8AC3E}">
        <p14:creationId xmlns:p14="http://schemas.microsoft.com/office/powerpoint/2010/main" val="407550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H">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EB0DE68-8B5C-6445-A050-7FE8536831B1}"/>
              </a:ext>
            </a:extLst>
          </p:cNvPr>
          <p:cNvSpPr/>
          <p:nvPr userDrawn="1"/>
        </p:nvSpPr>
        <p:spPr>
          <a:xfrm>
            <a:off x="443490" y="6569405"/>
            <a:ext cx="6170612" cy="1980276"/>
          </a:xfrm>
          <a:prstGeom prst="rect">
            <a:avLst/>
          </a:prstGeom>
          <a:solidFill>
            <a:srgbClr val="00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0F516F24-1533-3A44-9867-B37B3CAB37C5}"/>
              </a:ext>
            </a:extLst>
          </p:cNvPr>
          <p:cNvCxnSpPr>
            <a:cxnSpLocks/>
          </p:cNvCxnSpPr>
          <p:nvPr userDrawn="1"/>
        </p:nvCxnSpPr>
        <p:spPr>
          <a:xfrm>
            <a:off x="569569" y="6970903"/>
            <a:ext cx="571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17" name="Text Placeholder 16">
            <a:extLst>
              <a:ext uri="{FF2B5EF4-FFF2-40B4-BE49-F238E27FC236}">
                <a16:creationId xmlns:a16="http://schemas.microsoft.com/office/drawing/2014/main" id="{9FB14A3A-8F7C-8045-B8C8-108BC72EE58C}"/>
              </a:ext>
            </a:extLst>
          </p:cNvPr>
          <p:cNvSpPr>
            <a:spLocks noGrp="1"/>
          </p:cNvSpPr>
          <p:nvPr>
            <p:ph type="body" sz="quarter" idx="13" hasCustomPrompt="1"/>
          </p:nvPr>
        </p:nvSpPr>
        <p:spPr>
          <a:xfrm>
            <a:off x="555625" y="891141"/>
            <a:ext cx="5746750" cy="590862"/>
          </a:xfrm>
        </p:spPr>
        <p:txBody>
          <a:bodyPr anchor="ctr">
            <a:normAutofit/>
          </a:bodyPr>
          <a:lstStyle>
            <a:lvl1pPr marL="0" indent="0" algn="ctr">
              <a:buNone/>
              <a:defRPr sz="1200" b="1">
                <a:solidFill>
                  <a:srgbClr val="005FAA"/>
                </a:solidFill>
              </a:defRPr>
            </a:lvl1pPr>
            <a:lvl2pPr marL="342900" indent="0">
              <a:buNone/>
              <a:defRPr/>
            </a:lvl2pPr>
          </a:lstStyle>
          <a:p>
            <a:pPr lvl="0"/>
            <a:r>
              <a:rPr lang="en-US" dirty="0"/>
              <a:t>Edit Title</a:t>
            </a:r>
          </a:p>
        </p:txBody>
      </p:sp>
      <p:sp>
        <p:nvSpPr>
          <p:cNvPr id="19" name="Text Placeholder 18">
            <a:extLst>
              <a:ext uri="{FF2B5EF4-FFF2-40B4-BE49-F238E27FC236}">
                <a16:creationId xmlns:a16="http://schemas.microsoft.com/office/drawing/2014/main" id="{C7D3BD5C-56A0-AB4C-A4DA-379DEA669C4E}"/>
              </a:ext>
            </a:extLst>
          </p:cNvPr>
          <p:cNvSpPr>
            <a:spLocks noGrp="1"/>
          </p:cNvSpPr>
          <p:nvPr>
            <p:ph type="body" sz="quarter" idx="14"/>
          </p:nvPr>
        </p:nvSpPr>
        <p:spPr>
          <a:xfrm>
            <a:off x="555625" y="1532037"/>
            <a:ext cx="5746750" cy="5016682"/>
          </a:xfrm>
        </p:spPr>
        <p:txBody>
          <a:bodyPr>
            <a:noAutofit/>
          </a:bodyPr>
          <a:lstStyle>
            <a:lvl1pPr marL="0" indent="0" algn="just">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6" name="object 16">
            <a:extLst>
              <a:ext uri="{FF2B5EF4-FFF2-40B4-BE49-F238E27FC236}">
                <a16:creationId xmlns:a16="http://schemas.microsoft.com/office/drawing/2014/main" id="{EA255367-5C68-AD49-ACCC-6E40E0161633}"/>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2"/>
          </a:solidFill>
        </p:spPr>
        <p:txBody>
          <a:bodyPr wrap="square" lIns="0" tIns="0" rIns="0" bIns="0" rtlCol="0"/>
          <a:lstStyle/>
          <a:p>
            <a:endParaRPr sz="1600" dirty="0">
              <a:solidFill>
                <a:schemeClr val="bg1"/>
              </a:solidFill>
            </a:endParaRPr>
          </a:p>
        </p:txBody>
      </p:sp>
      <p:sp>
        <p:nvSpPr>
          <p:cNvPr id="18" name="Text Placeholder 16">
            <a:extLst>
              <a:ext uri="{FF2B5EF4-FFF2-40B4-BE49-F238E27FC236}">
                <a16:creationId xmlns:a16="http://schemas.microsoft.com/office/drawing/2014/main" id="{6CED4348-657E-CC40-A600-3951CB6E42DB}"/>
              </a:ext>
            </a:extLst>
          </p:cNvPr>
          <p:cNvSpPr>
            <a:spLocks noGrp="1"/>
          </p:cNvSpPr>
          <p:nvPr>
            <p:ph type="body" sz="quarter" idx="16" hasCustomPrompt="1"/>
          </p:nvPr>
        </p:nvSpPr>
        <p:spPr>
          <a:xfrm>
            <a:off x="537819" y="7519987"/>
            <a:ext cx="5746750" cy="138589"/>
          </a:xfrm>
        </p:spPr>
        <p:txBody>
          <a:bodyPr anchor="ctr">
            <a:normAutofit/>
          </a:bodyPr>
          <a:lstStyle>
            <a:lvl1pPr marL="0" indent="0" algn="l">
              <a:buNone/>
              <a:defRPr sz="1200" b="1">
                <a:solidFill>
                  <a:schemeClr val="bg1"/>
                </a:solidFill>
              </a:defRPr>
            </a:lvl1pPr>
            <a:lvl2pPr marL="342900" indent="0">
              <a:buNone/>
              <a:defRPr/>
            </a:lvl2pPr>
          </a:lstStyle>
          <a:p>
            <a:pPr lvl="0"/>
            <a:r>
              <a:rPr lang="en-US" dirty="0"/>
              <a:t>Edit Title</a:t>
            </a:r>
          </a:p>
        </p:txBody>
      </p:sp>
      <p:sp>
        <p:nvSpPr>
          <p:cNvPr id="20" name="Text Placeholder 18">
            <a:extLst>
              <a:ext uri="{FF2B5EF4-FFF2-40B4-BE49-F238E27FC236}">
                <a16:creationId xmlns:a16="http://schemas.microsoft.com/office/drawing/2014/main" id="{E72134AD-99B5-4045-A443-D3B3850A1EA7}"/>
              </a:ext>
            </a:extLst>
          </p:cNvPr>
          <p:cNvSpPr>
            <a:spLocks noGrp="1"/>
          </p:cNvSpPr>
          <p:nvPr>
            <p:ph type="body" sz="quarter" idx="17"/>
          </p:nvPr>
        </p:nvSpPr>
        <p:spPr>
          <a:xfrm>
            <a:off x="537819" y="6666800"/>
            <a:ext cx="5746750" cy="1759758"/>
          </a:xfrm>
        </p:spPr>
        <p:txBody>
          <a:bodyPr>
            <a:noAutofit/>
          </a:bodyPr>
          <a:lstStyle>
            <a:lvl1pPr marL="0" indent="0" algn="just">
              <a:lnSpc>
                <a:spcPct val="100000"/>
              </a:lnSpc>
              <a:buNone/>
              <a:defRPr sz="10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grpSp>
        <p:nvGrpSpPr>
          <p:cNvPr id="6" name="Group 5">
            <a:extLst>
              <a:ext uri="{FF2B5EF4-FFF2-40B4-BE49-F238E27FC236}">
                <a16:creationId xmlns:a16="http://schemas.microsoft.com/office/drawing/2014/main" id="{BFD50B0B-FCF6-4F4F-B6F3-411364A5E456}"/>
              </a:ext>
            </a:extLst>
          </p:cNvPr>
          <p:cNvGrpSpPr/>
          <p:nvPr userDrawn="1"/>
        </p:nvGrpSpPr>
        <p:grpSpPr>
          <a:xfrm>
            <a:off x="6087058" y="704413"/>
            <a:ext cx="314651" cy="314651"/>
            <a:chOff x="6087058" y="704413"/>
            <a:chExt cx="314651" cy="314651"/>
          </a:xfrm>
        </p:grpSpPr>
        <p:sp>
          <p:nvSpPr>
            <p:cNvPr id="27" name="Oval 26">
              <a:extLst>
                <a:ext uri="{FF2B5EF4-FFF2-40B4-BE49-F238E27FC236}">
                  <a16:creationId xmlns:a16="http://schemas.microsoft.com/office/drawing/2014/main" id="{52D75E08-C036-8842-B2B7-411C89901C95}"/>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14">
              <a:hlinkClick r:id="" action="ppaction://noaction"/>
              <a:extLst>
                <a:ext uri="{FF2B5EF4-FFF2-40B4-BE49-F238E27FC236}">
                  <a16:creationId xmlns:a16="http://schemas.microsoft.com/office/drawing/2014/main" id="{A893DFB8-00F1-2F4E-9FD7-EAF10BC9306A}"/>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29" name="Graphic 115">
            <a:extLst>
              <a:ext uri="{FF2B5EF4-FFF2-40B4-BE49-F238E27FC236}">
                <a16:creationId xmlns:a16="http://schemas.microsoft.com/office/drawing/2014/main" id="{D76C26E2-61D0-8C45-A1EA-0E6821B1D26A}"/>
              </a:ext>
            </a:extLst>
          </p:cNvPr>
          <p:cNvGrpSpPr/>
          <p:nvPr userDrawn="1"/>
        </p:nvGrpSpPr>
        <p:grpSpPr>
          <a:xfrm>
            <a:off x="423301" y="387010"/>
            <a:ext cx="182880" cy="182880"/>
            <a:chOff x="423301" y="372942"/>
            <a:chExt cx="182880" cy="182880"/>
          </a:xfrm>
        </p:grpSpPr>
        <p:sp>
          <p:nvSpPr>
            <p:cNvPr id="30" name="Freeform 29">
              <a:extLst>
                <a:ext uri="{FF2B5EF4-FFF2-40B4-BE49-F238E27FC236}">
                  <a16:creationId xmlns:a16="http://schemas.microsoft.com/office/drawing/2014/main" id="{B66B32ED-0E0F-014F-B68A-043E4A8CC5B0}"/>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00048E51-6EA8-4442-B9B6-E5F9EB132F2B}"/>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B4F7127F-C75C-C946-9535-0B42B261E7B6}"/>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D4995942-E041-C247-B056-5A771325BE89}"/>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320111F1-61C9-FF4C-9E10-37BC2A1A6CF8}"/>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sp>
        <p:nvSpPr>
          <p:cNvPr id="4" name="Graphic 22">
            <a:extLst>
              <a:ext uri="{FF2B5EF4-FFF2-40B4-BE49-F238E27FC236}">
                <a16:creationId xmlns:a16="http://schemas.microsoft.com/office/drawing/2014/main" id="{09895A2E-9103-9347-A76E-7F4275FE4248}"/>
              </a:ext>
            </a:extLst>
          </p:cNvPr>
          <p:cNvSpPr/>
          <p:nvPr userDrawn="1"/>
        </p:nvSpPr>
        <p:spPr>
          <a:xfrm flipH="1">
            <a:off x="6308716" y="6407461"/>
            <a:ext cx="314651" cy="382585"/>
          </a:xfrm>
          <a:custGeom>
            <a:avLst/>
            <a:gdLst>
              <a:gd name="connsiteX0" fmla="*/ 382033 w 382182"/>
              <a:gd name="connsiteY0" fmla="*/ 153701 h 382585"/>
              <a:gd name="connsiteX1" fmla="*/ 377638 w 382182"/>
              <a:gd name="connsiteY1" fmla="*/ 148454 h 382585"/>
              <a:gd name="connsiteX2" fmla="*/ 315046 w 382182"/>
              <a:gd name="connsiteY2" fmla="*/ 136524 h 382585"/>
              <a:gd name="connsiteX3" fmla="*/ 245128 w 382182"/>
              <a:gd name="connsiteY3" fmla="*/ 150540 h 382585"/>
              <a:gd name="connsiteX4" fmla="*/ 137748 w 382182"/>
              <a:gd name="connsiteY4" fmla="*/ 59181 h 382585"/>
              <a:gd name="connsiteX5" fmla="*/ 122924 w 382182"/>
              <a:gd name="connsiteY5" fmla="*/ 2687 h 382585"/>
              <a:gd name="connsiteX6" fmla="*/ 117692 w 382182"/>
              <a:gd name="connsiteY6" fmla="*/ 2 h 382585"/>
              <a:gd name="connsiteX7" fmla="*/ 112200 w 382182"/>
              <a:gd name="connsiteY7" fmla="*/ 2109 h 382585"/>
              <a:gd name="connsiteX8" fmla="*/ 2113 w 382182"/>
              <a:gd name="connsiteY8" fmla="*/ 112196 h 382585"/>
              <a:gd name="connsiteX9" fmla="*/ 13 w 382182"/>
              <a:gd name="connsiteY9" fmla="*/ 117717 h 382585"/>
              <a:gd name="connsiteX10" fmla="*/ 2726 w 382182"/>
              <a:gd name="connsiteY10" fmla="*/ 122957 h 382585"/>
              <a:gd name="connsiteX11" fmla="*/ 51015 w 382182"/>
              <a:gd name="connsiteY11" fmla="*/ 138069 h 382585"/>
              <a:gd name="connsiteX12" fmla="*/ 58470 w 382182"/>
              <a:gd name="connsiteY12" fmla="*/ 137780 h 382585"/>
              <a:gd name="connsiteX13" fmla="*/ 150284 w 382182"/>
              <a:gd name="connsiteY13" fmla="*/ 245702 h 382585"/>
              <a:gd name="connsiteX14" fmla="*/ 148068 w 382182"/>
              <a:gd name="connsiteY14" fmla="*/ 378039 h 382585"/>
              <a:gd name="connsiteX15" fmla="*/ 153315 w 382182"/>
              <a:gd name="connsiteY15" fmla="*/ 382434 h 382585"/>
              <a:gd name="connsiteX16" fmla="*/ 154773 w 382182"/>
              <a:gd name="connsiteY16" fmla="*/ 382586 h 382585"/>
              <a:gd name="connsiteX17" fmla="*/ 159875 w 382182"/>
              <a:gd name="connsiteY17" fmla="*/ 380471 h 382585"/>
              <a:gd name="connsiteX18" fmla="*/ 265025 w 382182"/>
              <a:gd name="connsiteY18" fmla="*/ 275320 h 382585"/>
              <a:gd name="connsiteX19" fmla="*/ 362959 w 382182"/>
              <a:gd name="connsiteY19" fmla="*/ 373254 h 382585"/>
              <a:gd name="connsiteX20" fmla="*/ 368062 w 382182"/>
              <a:gd name="connsiteY20" fmla="*/ 375369 h 382585"/>
              <a:gd name="connsiteX21" fmla="*/ 373164 w 382182"/>
              <a:gd name="connsiteY21" fmla="*/ 373254 h 382585"/>
              <a:gd name="connsiteX22" fmla="*/ 373164 w 382182"/>
              <a:gd name="connsiteY22" fmla="*/ 363049 h 382585"/>
              <a:gd name="connsiteX23" fmla="*/ 275230 w 382182"/>
              <a:gd name="connsiteY23" fmla="*/ 265116 h 382585"/>
              <a:gd name="connsiteX24" fmla="*/ 380070 w 382182"/>
              <a:gd name="connsiteY24" fmla="*/ 160268 h 382585"/>
              <a:gd name="connsiteX25" fmla="*/ 382033 w 382182"/>
              <a:gd name="connsiteY25" fmla="*/ 153701 h 38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182" h="382585">
                <a:moveTo>
                  <a:pt x="382033" y="153701"/>
                </a:moveTo>
                <a:cubicBezTo>
                  <a:pt x="381543" y="151326"/>
                  <a:pt x="379890" y="149349"/>
                  <a:pt x="377638" y="148454"/>
                </a:cubicBezTo>
                <a:cubicBezTo>
                  <a:pt x="357777" y="140537"/>
                  <a:pt x="336718" y="136524"/>
                  <a:pt x="315046" y="136524"/>
                </a:cubicBezTo>
                <a:cubicBezTo>
                  <a:pt x="281264" y="136524"/>
                  <a:pt x="255196" y="146181"/>
                  <a:pt x="245128" y="150540"/>
                </a:cubicBezTo>
                <a:lnTo>
                  <a:pt x="137748" y="59181"/>
                </a:lnTo>
                <a:cubicBezTo>
                  <a:pt x="141501" y="26214"/>
                  <a:pt x="123718" y="3668"/>
                  <a:pt x="122924" y="2687"/>
                </a:cubicBezTo>
                <a:cubicBezTo>
                  <a:pt x="121632" y="1092"/>
                  <a:pt x="119734" y="117"/>
                  <a:pt x="117692" y="2"/>
                </a:cubicBezTo>
                <a:cubicBezTo>
                  <a:pt x="115657" y="-41"/>
                  <a:pt x="113643" y="659"/>
                  <a:pt x="112200" y="2109"/>
                </a:cubicBezTo>
                <a:lnTo>
                  <a:pt x="2113" y="112196"/>
                </a:lnTo>
                <a:cubicBezTo>
                  <a:pt x="655" y="113647"/>
                  <a:pt x="-110" y="115653"/>
                  <a:pt x="13" y="117717"/>
                </a:cubicBezTo>
                <a:cubicBezTo>
                  <a:pt x="128" y="119767"/>
                  <a:pt x="1117" y="121679"/>
                  <a:pt x="2726" y="122957"/>
                </a:cubicBezTo>
                <a:cubicBezTo>
                  <a:pt x="18466" y="135442"/>
                  <a:pt x="37678" y="138069"/>
                  <a:pt x="51015" y="138069"/>
                </a:cubicBezTo>
                <a:cubicBezTo>
                  <a:pt x="53988" y="138069"/>
                  <a:pt x="56529" y="137932"/>
                  <a:pt x="58470" y="137780"/>
                </a:cubicBezTo>
                <a:lnTo>
                  <a:pt x="150284" y="245702"/>
                </a:lnTo>
                <a:cubicBezTo>
                  <a:pt x="144019" y="261796"/>
                  <a:pt x="124880" y="319820"/>
                  <a:pt x="148068" y="378039"/>
                </a:cubicBezTo>
                <a:cubicBezTo>
                  <a:pt x="148963" y="380298"/>
                  <a:pt x="150933" y="381943"/>
                  <a:pt x="153315" y="382434"/>
                </a:cubicBezTo>
                <a:cubicBezTo>
                  <a:pt x="153798" y="382535"/>
                  <a:pt x="154289" y="382586"/>
                  <a:pt x="154773" y="382586"/>
                </a:cubicBezTo>
                <a:cubicBezTo>
                  <a:pt x="156671" y="382586"/>
                  <a:pt x="158511" y="381835"/>
                  <a:pt x="159875" y="380471"/>
                </a:cubicBezTo>
                <a:lnTo>
                  <a:pt x="265025" y="275320"/>
                </a:lnTo>
                <a:lnTo>
                  <a:pt x="362959" y="373254"/>
                </a:lnTo>
                <a:cubicBezTo>
                  <a:pt x="364366" y="374661"/>
                  <a:pt x="366214" y="375369"/>
                  <a:pt x="368062" y="375369"/>
                </a:cubicBezTo>
                <a:cubicBezTo>
                  <a:pt x="369909" y="375369"/>
                  <a:pt x="371757" y="374661"/>
                  <a:pt x="373164" y="373254"/>
                </a:cubicBezTo>
                <a:cubicBezTo>
                  <a:pt x="375986" y="370432"/>
                  <a:pt x="375986" y="365871"/>
                  <a:pt x="373164" y="363049"/>
                </a:cubicBezTo>
                <a:lnTo>
                  <a:pt x="275230" y="265116"/>
                </a:lnTo>
                <a:lnTo>
                  <a:pt x="380070" y="160268"/>
                </a:lnTo>
                <a:cubicBezTo>
                  <a:pt x="381788" y="158551"/>
                  <a:pt x="382524" y="156082"/>
                  <a:pt x="382033" y="153701"/>
                </a:cubicBezTo>
                <a:close/>
              </a:path>
            </a:pathLst>
          </a:custGeom>
          <a:solidFill>
            <a:schemeClr val="accent2"/>
          </a:solidFill>
          <a:ln w="7189" cap="flat">
            <a:noFill/>
            <a:prstDash val="solid"/>
            <a:miter/>
          </a:ln>
        </p:spPr>
        <p:txBody>
          <a:bodyPr rtlCol="0" anchor="ctr"/>
          <a:lstStyle/>
          <a:p>
            <a:endParaRPr lang="en-US" dirty="0"/>
          </a:p>
        </p:txBody>
      </p:sp>
      <p:sp>
        <p:nvSpPr>
          <p:cNvPr id="35" name="Rectangle 34">
            <a:extLst>
              <a:ext uri="{FF2B5EF4-FFF2-40B4-BE49-F238E27FC236}">
                <a16:creationId xmlns:a16="http://schemas.microsoft.com/office/drawing/2014/main" id="{81E291DB-875B-46AE-9DB3-BE6BFE793DD3}"/>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2025  Contact us for more information.  Tel: (610) 225-0171</a:t>
            </a:r>
            <a:endParaRPr lang="en-US" altLang="en-US" sz="600" u="sng" dirty="0"/>
          </a:p>
        </p:txBody>
      </p:sp>
      <p:pic>
        <p:nvPicPr>
          <p:cNvPr id="25" name="Picture 24" descr="Logo&#10;&#10;Description automatically generated">
            <a:extLst>
              <a:ext uri="{FF2B5EF4-FFF2-40B4-BE49-F238E27FC236}">
                <a16:creationId xmlns:a16="http://schemas.microsoft.com/office/drawing/2014/main" id="{5F21A17F-BA09-411F-B3C2-53C2B18747B0}"/>
              </a:ext>
            </a:extLst>
          </p:cNvPr>
          <p:cNvPicPr>
            <a:picLocks noChangeAspect="1"/>
          </p:cNvPicPr>
          <p:nvPr userDrawn="1"/>
        </p:nvPicPr>
        <p:blipFill>
          <a:blip r:embed="rId5"/>
          <a:stretch>
            <a:fillRect/>
          </a:stretch>
        </p:blipFill>
        <p:spPr>
          <a:xfrm>
            <a:off x="5586044" y="8672080"/>
            <a:ext cx="815665" cy="333178"/>
          </a:xfrm>
          <a:prstGeom prst="rect">
            <a:avLst/>
          </a:prstGeom>
        </p:spPr>
      </p:pic>
      <p:sp>
        <p:nvSpPr>
          <p:cNvPr id="26" name="TextBox 25">
            <a:extLst>
              <a:ext uri="{FF2B5EF4-FFF2-40B4-BE49-F238E27FC236}">
                <a16:creationId xmlns:a16="http://schemas.microsoft.com/office/drawing/2014/main" id="{D7B644E9-D091-4A26-B50A-F30B4CBCEB42}"/>
              </a:ext>
            </a:extLst>
          </p:cNvPr>
          <p:cNvSpPr txBox="1"/>
          <p:nvPr userDrawn="1"/>
        </p:nvSpPr>
        <p:spPr>
          <a:xfrm>
            <a:off x="4755914" y="8802120"/>
            <a:ext cx="1034472" cy="238527"/>
          </a:xfrm>
          <a:prstGeom prst="rect">
            <a:avLst/>
          </a:prstGeom>
          <a:noFill/>
        </p:spPr>
        <p:txBody>
          <a:bodyPr wrap="square" rtlCol="0">
            <a:spAutoFit/>
          </a:bodyPr>
          <a:lstStyle/>
          <a:p>
            <a:r>
              <a:rPr lang="en-US" sz="900" b="0" dirty="0">
                <a:latin typeface="+mj-lt"/>
                <a:cs typeface="Calibri" panose="020F0502020204030204" pitchFamily="34" charset="0"/>
              </a:rPr>
              <a:t>Presented by</a:t>
            </a:r>
          </a:p>
        </p:txBody>
      </p:sp>
      <p:sp>
        <p:nvSpPr>
          <p:cNvPr id="8" name="Content Placeholder 7">
            <a:extLst>
              <a:ext uri="{FF2B5EF4-FFF2-40B4-BE49-F238E27FC236}">
                <a16:creationId xmlns:a16="http://schemas.microsoft.com/office/drawing/2014/main" id="{B5D0280A-66E4-636B-E10F-D9E10D862F1F}"/>
              </a:ext>
            </a:extLst>
          </p:cNvPr>
          <p:cNvSpPr>
            <a:spLocks noGrp="1"/>
          </p:cNvSpPr>
          <p:nvPr>
            <p:ph sz="quarter" idx="18"/>
          </p:nvPr>
        </p:nvSpPr>
        <p:spPr>
          <a:xfrm>
            <a:off x="5110163" y="8524875"/>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1090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H Strip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45" name="Picture Placeholder 11">
            <a:extLst>
              <a:ext uri="{FF2B5EF4-FFF2-40B4-BE49-F238E27FC236}">
                <a16:creationId xmlns:a16="http://schemas.microsoft.com/office/drawing/2014/main" id="{3BCA7E39-1232-A041-85B5-98C8C1D3C9A6}"/>
              </a:ext>
            </a:extLst>
          </p:cNvPr>
          <p:cNvSpPr>
            <a:spLocks noGrp="1"/>
          </p:cNvSpPr>
          <p:nvPr>
            <p:ph type="pic" sz="quarter" idx="14" hasCustomPrompt="1"/>
          </p:nvPr>
        </p:nvSpPr>
        <p:spPr>
          <a:xfrm>
            <a:off x="646096" y="1225806"/>
            <a:ext cx="5583237" cy="3346704"/>
          </a:xfrm>
        </p:spPr>
        <p:txBody>
          <a:bodyPr>
            <a:normAutofit/>
          </a:bodyPr>
          <a:lstStyle>
            <a:lvl1pPr marL="0" indent="0">
              <a:buNone/>
              <a:defRPr sz="1200"/>
            </a:lvl1pPr>
          </a:lstStyle>
          <a:p>
            <a:r>
              <a:rPr lang="en-US" dirty="0"/>
              <a:t>  </a:t>
            </a:r>
          </a:p>
        </p:txBody>
      </p:sp>
      <p:sp>
        <p:nvSpPr>
          <p:cNvPr id="48" name="Picture Placeholder 11">
            <a:extLst>
              <a:ext uri="{FF2B5EF4-FFF2-40B4-BE49-F238E27FC236}">
                <a16:creationId xmlns:a16="http://schemas.microsoft.com/office/drawing/2014/main" id="{1F1BC7CF-3F4E-9443-8731-3E83A3783B3F}"/>
              </a:ext>
            </a:extLst>
          </p:cNvPr>
          <p:cNvSpPr>
            <a:spLocks noGrp="1"/>
          </p:cNvSpPr>
          <p:nvPr>
            <p:ph type="pic" sz="quarter" idx="17" hasCustomPrompt="1"/>
          </p:nvPr>
        </p:nvSpPr>
        <p:spPr>
          <a:xfrm>
            <a:off x="663256" y="4932457"/>
            <a:ext cx="5583237" cy="3346704"/>
          </a:xfrm>
        </p:spPr>
        <p:txBody>
          <a:bodyPr>
            <a:normAutofit/>
          </a:bodyPr>
          <a:lstStyle>
            <a:lvl1pPr marL="0" indent="0">
              <a:buNone/>
              <a:defRPr sz="1200"/>
            </a:lvl1pPr>
          </a:lstStyle>
          <a:p>
            <a:r>
              <a:rPr lang="en-US" dirty="0"/>
              <a:t>  </a:t>
            </a:r>
          </a:p>
        </p:txBody>
      </p:sp>
      <p:sp>
        <p:nvSpPr>
          <p:cNvPr id="51" name="object 16">
            <a:extLst>
              <a:ext uri="{FF2B5EF4-FFF2-40B4-BE49-F238E27FC236}">
                <a16:creationId xmlns:a16="http://schemas.microsoft.com/office/drawing/2014/main" id="{6CD8B8F1-811E-0F46-925B-C5DCC3ED892D}"/>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2"/>
          </a:solidFill>
        </p:spPr>
        <p:txBody>
          <a:bodyPr wrap="square" lIns="0" tIns="0" rIns="0" bIns="0" rtlCol="0"/>
          <a:lstStyle/>
          <a:p>
            <a:endParaRPr sz="1600" dirty="0">
              <a:solidFill>
                <a:schemeClr val="bg1"/>
              </a:solidFill>
            </a:endParaRPr>
          </a:p>
        </p:txBody>
      </p:sp>
      <p:sp>
        <p:nvSpPr>
          <p:cNvPr id="20" name="Rectangle 19">
            <a:extLst>
              <a:ext uri="{FF2B5EF4-FFF2-40B4-BE49-F238E27FC236}">
                <a16:creationId xmlns:a16="http://schemas.microsoft.com/office/drawing/2014/main" id="{989494BF-C0E4-2E47-B882-CB2722F6E0A0}"/>
              </a:ext>
            </a:extLst>
          </p:cNvPr>
          <p:cNvSpPr/>
          <p:nvPr userDrawn="1"/>
        </p:nvSpPr>
        <p:spPr>
          <a:xfrm>
            <a:off x="324832" y="1071563"/>
            <a:ext cx="6187393" cy="365283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D60D8AB-C783-FD48-B7C5-917F4C3320C8}"/>
              </a:ext>
            </a:extLst>
          </p:cNvPr>
          <p:cNvSpPr/>
          <p:nvPr userDrawn="1"/>
        </p:nvSpPr>
        <p:spPr>
          <a:xfrm>
            <a:off x="324832" y="4779534"/>
            <a:ext cx="6187393" cy="365283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E84C26ED-1BEF-42CE-B7BC-225163E28E16}"/>
              </a:ext>
            </a:extLst>
          </p:cNvPr>
          <p:cNvGrpSpPr/>
          <p:nvPr userDrawn="1"/>
        </p:nvGrpSpPr>
        <p:grpSpPr>
          <a:xfrm>
            <a:off x="6087058" y="704413"/>
            <a:ext cx="314651" cy="314651"/>
            <a:chOff x="6087058" y="704413"/>
            <a:chExt cx="314651" cy="314651"/>
          </a:xfrm>
        </p:grpSpPr>
        <p:sp>
          <p:nvSpPr>
            <p:cNvPr id="24" name="Oval 23">
              <a:extLst>
                <a:ext uri="{FF2B5EF4-FFF2-40B4-BE49-F238E27FC236}">
                  <a16:creationId xmlns:a16="http://schemas.microsoft.com/office/drawing/2014/main" id="{A1161AF5-3B79-064D-90D7-A6876103397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14">
              <a:hlinkClick r:id="" action="ppaction://noaction"/>
              <a:extLst>
                <a:ext uri="{FF2B5EF4-FFF2-40B4-BE49-F238E27FC236}">
                  <a16:creationId xmlns:a16="http://schemas.microsoft.com/office/drawing/2014/main" id="{0468ED16-840D-E94A-9D1F-27947F0DF40E}"/>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26" name="Graphic 115">
            <a:extLst>
              <a:ext uri="{FF2B5EF4-FFF2-40B4-BE49-F238E27FC236}">
                <a16:creationId xmlns:a16="http://schemas.microsoft.com/office/drawing/2014/main" id="{A1270C8B-C79E-504E-A8D6-87CDE2B6DAB3}"/>
              </a:ext>
            </a:extLst>
          </p:cNvPr>
          <p:cNvGrpSpPr/>
          <p:nvPr userDrawn="1"/>
        </p:nvGrpSpPr>
        <p:grpSpPr>
          <a:xfrm>
            <a:off x="423301" y="387010"/>
            <a:ext cx="182880" cy="182880"/>
            <a:chOff x="423301" y="372942"/>
            <a:chExt cx="182880" cy="182880"/>
          </a:xfrm>
        </p:grpSpPr>
        <p:sp>
          <p:nvSpPr>
            <p:cNvPr id="27" name="Freeform 26">
              <a:extLst>
                <a:ext uri="{FF2B5EF4-FFF2-40B4-BE49-F238E27FC236}">
                  <a16:creationId xmlns:a16="http://schemas.microsoft.com/office/drawing/2014/main" id="{12515E00-D322-C640-A409-51E5D98EC665}"/>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8497B3D8-DA5E-F04E-9EDD-BCE2DA92A1E3}"/>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F301192F-8A6E-3141-8731-1DEF0FB5871D}"/>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B94876A6-0D56-5A49-ADAE-F2E739E7BAA4}"/>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3525190F-CC4E-F649-B608-03134765389B}"/>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sp>
        <p:nvSpPr>
          <p:cNvPr id="33" name="Rectangle 32">
            <a:extLst>
              <a:ext uri="{FF2B5EF4-FFF2-40B4-BE49-F238E27FC236}">
                <a16:creationId xmlns:a16="http://schemas.microsoft.com/office/drawing/2014/main" id="{36887C4D-1846-431E-89D0-0F8786274DD8}"/>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2024  Contact us for more information.  Tel: (610) 225-0171</a:t>
            </a:r>
            <a:endParaRPr lang="en-US" altLang="en-US" sz="600" u="sng" dirty="0"/>
          </a:p>
        </p:txBody>
      </p:sp>
    </p:spTree>
    <p:extLst>
      <p:ext uri="{BB962C8B-B14F-4D97-AF65-F5344CB8AC3E}">
        <p14:creationId xmlns:p14="http://schemas.microsoft.com/office/powerpoint/2010/main" val="1055770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as Fir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2"/>
          </a:solidFill>
        </p:spPr>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6710" y="1167748"/>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5639" y="3638367"/>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5639" y="6128061"/>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D2D3F28E-C15C-0D4A-9396-E9EDFF3D655A}"/>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16F8769F-21E2-244C-B2AE-3C4F6862F307}"/>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B2FEC1FD-FC4F-284C-B733-35B1EF3D376D}"/>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4" name="Group 3">
            <a:extLst>
              <a:ext uri="{FF2B5EF4-FFF2-40B4-BE49-F238E27FC236}">
                <a16:creationId xmlns:a16="http://schemas.microsoft.com/office/drawing/2014/main" id="{B2ED2440-9019-4A9D-9F8D-1D784B528579}"/>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3B73CDB3-E736-2946-BFE1-75B04E0D3B73}"/>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95067A25-15F0-1B4A-B9D8-12EC6D07604B}"/>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50" name="Graphic 115">
            <a:extLst>
              <a:ext uri="{FF2B5EF4-FFF2-40B4-BE49-F238E27FC236}">
                <a16:creationId xmlns:a16="http://schemas.microsoft.com/office/drawing/2014/main" id="{8CA77405-D854-9645-957C-7CE54C037E60}"/>
              </a:ext>
            </a:extLst>
          </p:cNvPr>
          <p:cNvGrpSpPr/>
          <p:nvPr userDrawn="1"/>
        </p:nvGrpSpPr>
        <p:grpSpPr>
          <a:xfrm>
            <a:off x="423301" y="387010"/>
            <a:ext cx="182880" cy="182880"/>
            <a:chOff x="423301" y="372942"/>
            <a:chExt cx="182880" cy="182880"/>
          </a:xfrm>
        </p:grpSpPr>
        <p:sp>
          <p:nvSpPr>
            <p:cNvPr id="51" name="Freeform 50">
              <a:extLst>
                <a:ext uri="{FF2B5EF4-FFF2-40B4-BE49-F238E27FC236}">
                  <a16:creationId xmlns:a16="http://schemas.microsoft.com/office/drawing/2014/main" id="{8758B970-39B9-5E44-99EA-E9B89E093A58}"/>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3720DF9F-CCC9-EC46-BEFD-9F5CEFF5342A}"/>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BE0DA118-D8FE-6C41-8309-0475513D672B}"/>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BB6306CB-6A6D-3E41-B1B0-3A4F99DD416B}"/>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4AF2D712-E251-D444-BBCA-7595E6699A32}"/>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sp>
        <p:nvSpPr>
          <p:cNvPr id="59" name="Rectangle 58">
            <a:extLst>
              <a:ext uri="{FF2B5EF4-FFF2-40B4-BE49-F238E27FC236}">
                <a16:creationId xmlns:a16="http://schemas.microsoft.com/office/drawing/2014/main" id="{776DF557-5B04-4659-AF87-355BC07B081A}"/>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106069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as La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2"/>
          </a:solidFill>
        </p:spPr>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6710" y="1167748"/>
            <a:ext cx="1435608"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5639" y="3638367"/>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5639" y="6128061"/>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39A14BDC-E1DA-7B46-8CB2-9A377FAD2961}"/>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23A468DC-8008-B648-8C60-25CE53417B46}"/>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0124F7D9-7AE1-CF4B-A11F-C572EF561834}"/>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14" name="Group 13">
            <a:extLst>
              <a:ext uri="{FF2B5EF4-FFF2-40B4-BE49-F238E27FC236}">
                <a16:creationId xmlns:a16="http://schemas.microsoft.com/office/drawing/2014/main" id="{33605F89-2460-44DC-881F-22BCC5A3C122}"/>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35C04BE5-310D-FB44-919C-5EB24CD5293A}"/>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908621EE-F5A5-E844-B174-B33B88BA2E3C}"/>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4" name="Graphic 115">
            <a:extLst>
              <a:ext uri="{FF2B5EF4-FFF2-40B4-BE49-F238E27FC236}">
                <a16:creationId xmlns:a16="http://schemas.microsoft.com/office/drawing/2014/main" id="{754C556F-D147-804D-868E-79AA60460722}"/>
              </a:ext>
            </a:extLst>
          </p:cNvPr>
          <p:cNvGrpSpPr/>
          <p:nvPr userDrawn="1"/>
        </p:nvGrpSpPr>
        <p:grpSpPr>
          <a:xfrm>
            <a:off x="423301" y="387010"/>
            <a:ext cx="182880" cy="182880"/>
            <a:chOff x="423301" y="372942"/>
            <a:chExt cx="182880" cy="182880"/>
          </a:xfrm>
        </p:grpSpPr>
        <p:sp>
          <p:nvSpPr>
            <p:cNvPr id="6" name="Freeform 5">
              <a:extLst>
                <a:ext uri="{FF2B5EF4-FFF2-40B4-BE49-F238E27FC236}">
                  <a16:creationId xmlns:a16="http://schemas.microsoft.com/office/drawing/2014/main" id="{472CA3FE-B632-6D4C-B6F7-84106A7561F1}"/>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F7B208BB-778F-7B43-8046-321935BEB17B}"/>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F714A4BA-E412-DD46-B97B-0ED1E44B5C6E}"/>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C59B9BC2-E1F6-9746-AEA5-172152C6B957}"/>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75322C27-6F98-3940-8F5A-62A6AC5BEBB7}"/>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sp>
        <p:nvSpPr>
          <p:cNvPr id="53" name="Rectangle 52">
            <a:extLst>
              <a:ext uri="{FF2B5EF4-FFF2-40B4-BE49-F238E27FC236}">
                <a16:creationId xmlns:a16="http://schemas.microsoft.com/office/drawing/2014/main" id="{D56A7BC5-3156-45D5-9C99-23C3529FC14C}"/>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374182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wer Fir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6710" y="1167748"/>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5639" y="3638367"/>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5639" y="6128061"/>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92917803-BB19-544F-9FB1-01DA43D2395D}"/>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ADAD3D4C-0A7D-984C-B4CC-67A5D62B60AA}"/>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D8CA2CC1-8B3E-8941-B7F4-BB4A5D7A7087}"/>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4" name="Group 3">
            <a:extLst>
              <a:ext uri="{FF2B5EF4-FFF2-40B4-BE49-F238E27FC236}">
                <a16:creationId xmlns:a16="http://schemas.microsoft.com/office/drawing/2014/main" id="{71DBB07A-B780-492A-83BE-03B03336B2CC}"/>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E7EEF8C4-FF97-DF4D-894B-9C8FB8F5C4BD}"/>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EE9EBECD-52E7-5243-ABEF-647A3DC746C5}"/>
                </a:ext>
              </a:extLst>
            </p:cNvPr>
            <p:cNvPicPr>
              <a:picLocks noChangeAspect="1"/>
            </p:cNvPicPr>
            <p:nvPr/>
          </p:nvPicPr>
          <p:blipFill>
            <a:blip r:embed="rId3"/>
            <a:srcRect/>
            <a:stretch/>
          </p:blipFill>
          <p:spPr>
            <a:xfrm>
              <a:off x="6125398" y="742753"/>
              <a:ext cx="237970" cy="237970"/>
            </a:xfrm>
            <a:prstGeom prst="rect">
              <a:avLst/>
            </a:prstGeom>
          </p:spPr>
        </p:pic>
      </p:grpSp>
      <p:sp>
        <p:nvSpPr>
          <p:cNvPr id="50" name="Graphic 54">
            <a:extLst>
              <a:ext uri="{FF2B5EF4-FFF2-40B4-BE49-F238E27FC236}">
                <a16:creationId xmlns:a16="http://schemas.microsoft.com/office/drawing/2014/main" id="{35F0B5FA-E8A7-1D44-B11F-D436FBDED22C}"/>
              </a:ext>
            </a:extLst>
          </p:cNvPr>
          <p:cNvSpPr/>
          <p:nvPr userDrawn="1"/>
        </p:nvSpPr>
        <p:spPr>
          <a:xfrm>
            <a:off x="460300" y="366118"/>
            <a:ext cx="128579" cy="202585"/>
          </a:xfrm>
          <a:custGeom>
            <a:avLst/>
            <a:gdLst>
              <a:gd name="connsiteX0" fmla="*/ 115867 w 128579"/>
              <a:gd name="connsiteY0" fmla="*/ 0 h 202585"/>
              <a:gd name="connsiteX1" fmla="*/ 0 w 128579"/>
              <a:gd name="connsiteY1" fmla="*/ 115189 h 202585"/>
              <a:gd name="connsiteX2" fmla="*/ 42976 w 128579"/>
              <a:gd name="connsiteY2" fmla="*/ 115189 h 202585"/>
              <a:gd name="connsiteX3" fmla="*/ 9942 w 128579"/>
              <a:gd name="connsiteY3" fmla="*/ 202585 h 202585"/>
              <a:gd name="connsiteX4" fmla="*/ 128579 w 128579"/>
              <a:gd name="connsiteY4" fmla="*/ 87389 h 202585"/>
              <a:gd name="connsiteX5" fmla="*/ 85596 w 128579"/>
              <a:gd name="connsiteY5" fmla="*/ 87389 h 2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9" h="202585">
                <a:moveTo>
                  <a:pt x="115867" y="0"/>
                </a:moveTo>
                <a:lnTo>
                  <a:pt x="0" y="115189"/>
                </a:lnTo>
                <a:lnTo>
                  <a:pt x="42976" y="115189"/>
                </a:lnTo>
                <a:lnTo>
                  <a:pt x="9942" y="202585"/>
                </a:lnTo>
                <a:lnTo>
                  <a:pt x="128579" y="87389"/>
                </a:lnTo>
                <a:lnTo>
                  <a:pt x="85596" y="87389"/>
                </a:lnTo>
                <a:close/>
              </a:path>
            </a:pathLst>
          </a:custGeom>
          <a:solidFill>
            <a:schemeClr val="bg1"/>
          </a:solidFill>
          <a:ln w="7144" cap="flat">
            <a:noFill/>
            <a:prstDash val="solid"/>
            <a:miter/>
          </a:ln>
        </p:spPr>
        <p:txBody>
          <a:bodyPr rtlCol="0" anchor="ctr"/>
          <a:lstStyle/>
          <a:p>
            <a:endParaRPr lang="en-US" dirty="0"/>
          </a:p>
        </p:txBody>
      </p:sp>
      <p:sp>
        <p:nvSpPr>
          <p:cNvPr id="53" name="Rectangle 52">
            <a:extLst>
              <a:ext uri="{FF2B5EF4-FFF2-40B4-BE49-F238E27FC236}">
                <a16:creationId xmlns:a16="http://schemas.microsoft.com/office/drawing/2014/main" id="{435C772E-63CF-43BC-8434-3BC183D5BF24}"/>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419317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wer La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68" name="object 16">
            <a:extLst>
              <a:ext uri="{FF2B5EF4-FFF2-40B4-BE49-F238E27FC236}">
                <a16:creationId xmlns:a16="http://schemas.microsoft.com/office/drawing/2014/main" id="{9782AB66-0511-EB43-994B-2753C77C92FC}"/>
              </a:ext>
            </a:extLst>
          </p:cNvPr>
          <p:cNvSpPr/>
          <p:nvPr userDrawn="1"/>
        </p:nvSpPr>
        <p:spPr>
          <a:xfrm>
            <a:off x="663256" y="635532"/>
            <a:ext cx="387325" cy="27432"/>
          </a:xfrm>
          <a:custGeom>
            <a:avLst/>
            <a:gdLst/>
            <a:ahLst/>
            <a:cxnLst/>
            <a:rect l="l" t="t" r="r" b="b"/>
            <a:pathLst>
              <a:path w="543560" h="64134">
                <a:moveTo>
                  <a:pt x="511276" y="0"/>
                </a:moveTo>
                <a:lnTo>
                  <a:pt x="31648" y="0"/>
                </a:lnTo>
                <a:lnTo>
                  <a:pt x="19325" y="2495"/>
                </a:lnTo>
                <a:lnTo>
                  <a:pt x="9266" y="9299"/>
                </a:lnTo>
                <a:lnTo>
                  <a:pt x="2485" y="19384"/>
                </a:lnTo>
                <a:lnTo>
                  <a:pt x="0" y="31724"/>
                </a:lnTo>
                <a:lnTo>
                  <a:pt x="2485" y="44107"/>
                </a:lnTo>
                <a:lnTo>
                  <a:pt x="9266" y="54224"/>
                </a:lnTo>
                <a:lnTo>
                  <a:pt x="19325" y="61047"/>
                </a:lnTo>
                <a:lnTo>
                  <a:pt x="31648" y="63550"/>
                </a:lnTo>
                <a:lnTo>
                  <a:pt x="511276" y="63550"/>
                </a:lnTo>
                <a:lnTo>
                  <a:pt x="523658" y="61047"/>
                </a:lnTo>
                <a:lnTo>
                  <a:pt x="533747" y="54224"/>
                </a:lnTo>
                <a:lnTo>
                  <a:pt x="540539" y="44107"/>
                </a:lnTo>
                <a:lnTo>
                  <a:pt x="543026" y="31724"/>
                </a:lnTo>
                <a:lnTo>
                  <a:pt x="540539" y="19384"/>
                </a:lnTo>
                <a:lnTo>
                  <a:pt x="533747" y="9299"/>
                </a:lnTo>
                <a:lnTo>
                  <a:pt x="523658" y="2495"/>
                </a:lnTo>
                <a:lnTo>
                  <a:pt x="511276" y="0"/>
                </a:ln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sz="1600" dirty="0">
              <a:solidFill>
                <a:schemeClr val="bg1"/>
              </a:solidFill>
            </a:endParaRPr>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6710" y="1167748"/>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5639" y="3638367"/>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5639" y="6128061"/>
            <a:ext cx="1433406" cy="200055"/>
          </a:xfrm>
          <a:prstGeom prst="rect">
            <a:avLst/>
          </a:prstGeom>
        </p:spPr>
        <p:txBody>
          <a:bodyPr wrap="none">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6ED340E9-2C95-CC47-B4D5-8DD98B30700D}"/>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98701CA0-1877-E84B-B6A5-202FC954C4FC}"/>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80E3FE86-AF2D-554A-9FB5-A1D136C678A3}"/>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sp>
        <p:nvSpPr>
          <p:cNvPr id="47" name="Oval 46">
            <a:extLst>
              <a:ext uri="{FF2B5EF4-FFF2-40B4-BE49-F238E27FC236}">
                <a16:creationId xmlns:a16="http://schemas.microsoft.com/office/drawing/2014/main" id="{ED9A594F-B3D6-D541-A152-C341849F24C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DB3DCDB1-8B4A-4A41-987C-CF1C5D1AD783}"/>
              </a:ext>
            </a:extLst>
          </p:cNvPr>
          <p:cNvPicPr>
            <a:picLocks noChangeAspect="1"/>
          </p:cNvPicPr>
          <p:nvPr/>
        </p:nvPicPr>
        <p:blipFill>
          <a:blip r:embed="rId3"/>
          <a:srcRect/>
          <a:stretch/>
        </p:blipFill>
        <p:spPr>
          <a:xfrm>
            <a:off x="6125398" y="742753"/>
            <a:ext cx="237970" cy="237970"/>
          </a:xfrm>
          <a:prstGeom prst="rect">
            <a:avLst/>
          </a:prstGeom>
        </p:spPr>
      </p:pic>
      <p:sp>
        <p:nvSpPr>
          <p:cNvPr id="50" name="Graphic 54">
            <a:extLst>
              <a:ext uri="{FF2B5EF4-FFF2-40B4-BE49-F238E27FC236}">
                <a16:creationId xmlns:a16="http://schemas.microsoft.com/office/drawing/2014/main" id="{649EF752-11B8-F743-A7A5-0685044F652A}"/>
              </a:ext>
            </a:extLst>
          </p:cNvPr>
          <p:cNvSpPr/>
          <p:nvPr userDrawn="1"/>
        </p:nvSpPr>
        <p:spPr>
          <a:xfrm>
            <a:off x="460300" y="366118"/>
            <a:ext cx="128579" cy="202585"/>
          </a:xfrm>
          <a:custGeom>
            <a:avLst/>
            <a:gdLst>
              <a:gd name="connsiteX0" fmla="*/ 115867 w 128579"/>
              <a:gd name="connsiteY0" fmla="*/ 0 h 202585"/>
              <a:gd name="connsiteX1" fmla="*/ 0 w 128579"/>
              <a:gd name="connsiteY1" fmla="*/ 115189 h 202585"/>
              <a:gd name="connsiteX2" fmla="*/ 42976 w 128579"/>
              <a:gd name="connsiteY2" fmla="*/ 115189 h 202585"/>
              <a:gd name="connsiteX3" fmla="*/ 9942 w 128579"/>
              <a:gd name="connsiteY3" fmla="*/ 202585 h 202585"/>
              <a:gd name="connsiteX4" fmla="*/ 128579 w 128579"/>
              <a:gd name="connsiteY4" fmla="*/ 87389 h 202585"/>
              <a:gd name="connsiteX5" fmla="*/ 85596 w 128579"/>
              <a:gd name="connsiteY5" fmla="*/ 87389 h 2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9" h="202585">
                <a:moveTo>
                  <a:pt x="115867" y="0"/>
                </a:moveTo>
                <a:lnTo>
                  <a:pt x="0" y="115189"/>
                </a:lnTo>
                <a:lnTo>
                  <a:pt x="42976" y="115189"/>
                </a:lnTo>
                <a:lnTo>
                  <a:pt x="9942" y="202585"/>
                </a:lnTo>
                <a:lnTo>
                  <a:pt x="128579" y="87389"/>
                </a:lnTo>
                <a:lnTo>
                  <a:pt x="85596" y="87389"/>
                </a:lnTo>
                <a:close/>
              </a:path>
            </a:pathLst>
          </a:custGeom>
          <a:solidFill>
            <a:schemeClr val="bg1"/>
          </a:solidFill>
          <a:ln w="7144" cap="flat">
            <a:noFill/>
            <a:prstDash val="solid"/>
            <a:miter/>
          </a:ln>
        </p:spPr>
        <p:txBody>
          <a:bodyPr rtlCol="0" anchor="ctr"/>
          <a:lstStyle/>
          <a:p>
            <a:endParaRPr lang="en-US" dirty="0"/>
          </a:p>
        </p:txBody>
      </p:sp>
      <p:sp>
        <p:nvSpPr>
          <p:cNvPr id="51" name="Rectangle 50">
            <a:extLst>
              <a:ext uri="{FF2B5EF4-FFF2-40B4-BE49-F238E27FC236}">
                <a16:creationId xmlns:a16="http://schemas.microsoft.com/office/drawing/2014/main" id="{89AA1173-14BD-4320-9CB6-F5B95B96F270}"/>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575450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26517C-1EB0-AE4A-A5AD-B416657BCE76}"/>
              </a:ext>
            </a:extLst>
          </p:cNvPr>
          <p:cNvSpPr/>
          <p:nvPr userDrawn="1"/>
        </p:nvSpPr>
        <p:spPr>
          <a:xfrm>
            <a:off x="624084" y="1426850"/>
            <a:ext cx="5618626" cy="363176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000" b="0" i="0" dirty="0">
                <a:solidFill>
                  <a:srgbClr val="1D2228"/>
                </a:solidFill>
                <a:effectLst/>
                <a:latin typeface="+mj-lt"/>
              </a:rPr>
              <a:t>Forecasts represent on-peak wholesale energy prices at 100% load factor and do not include losses, congestion, capacity, ancillaries or retail adders.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1D2228"/>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In providing this report and associated services, ENGIE is not acting as a fiduciary or financial or investment advisor to you or your company.</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Information herein has been provided by The Schork Group, with whom ENGIE has a third-party advisory Agreement. The content does not constitute assurances, guarantees, or representation as to expected or projected success, profitability, return, performance, result, effect, consequence, benefit, or otherwise of any transaction.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Customers/recipients are advised to consult with their own legal, regulatory, tax, business, investment, and accounting advisors and apply such advice from their advisors when making trading, hedging, and other financial decisions.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ENGIE and The Schork Group make no representations or warranties, express or implied, regarding the accuracy, adequacy, reasonableness or completeness of the information, assumptions, or analysis contained in report.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ENGIE and The Schork Group accept no liability in connection therewith, and nothing contained herein should be considered financial or other advice.</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j-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j-lt"/>
                <a:ea typeface="+mn-ea"/>
                <a:cs typeface="+mn-cs"/>
              </a:rPr>
              <a:t>Content provided by The Schork Group does not necessarily reflect ENGIE’s views.</a:t>
            </a:r>
          </a:p>
        </p:txBody>
      </p: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2" name="Rectangle 1">
            <a:extLst>
              <a:ext uri="{FF2B5EF4-FFF2-40B4-BE49-F238E27FC236}">
                <a16:creationId xmlns:a16="http://schemas.microsoft.com/office/drawing/2014/main" id="{78F742DC-FDDC-2E4B-A9AC-0FA21F7F0CA4}"/>
              </a:ext>
            </a:extLst>
          </p:cNvPr>
          <p:cNvSpPr/>
          <p:nvPr userDrawn="1"/>
        </p:nvSpPr>
        <p:spPr>
          <a:xfrm>
            <a:off x="589578" y="279060"/>
            <a:ext cx="1725152" cy="400110"/>
          </a:xfrm>
          <a:prstGeom prst="rect">
            <a:avLst/>
          </a:prstGeom>
        </p:spPr>
        <p:txBody>
          <a:bodyPr wrap="none">
            <a:spAutoFit/>
          </a:bodyPr>
          <a:lstStyle/>
          <a:p>
            <a:r>
              <a:rPr kumimoji="0" lang="en-US" sz="20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DISCLAIMER</a:t>
            </a:r>
            <a:endParaRPr lang="en-US" dirty="0"/>
          </a:p>
        </p:txBody>
      </p:sp>
      <p:grpSp>
        <p:nvGrpSpPr>
          <p:cNvPr id="6" name="Group 5">
            <a:extLst>
              <a:ext uri="{FF2B5EF4-FFF2-40B4-BE49-F238E27FC236}">
                <a16:creationId xmlns:a16="http://schemas.microsoft.com/office/drawing/2014/main" id="{572035A4-9CF6-4116-8742-4362ACDD54C3}"/>
              </a:ext>
            </a:extLst>
          </p:cNvPr>
          <p:cNvGrpSpPr/>
          <p:nvPr userDrawn="1"/>
        </p:nvGrpSpPr>
        <p:grpSpPr>
          <a:xfrm>
            <a:off x="6087058" y="704413"/>
            <a:ext cx="314651" cy="314651"/>
            <a:chOff x="6087058" y="704413"/>
            <a:chExt cx="314651" cy="314651"/>
          </a:xfrm>
        </p:grpSpPr>
        <p:sp>
          <p:nvSpPr>
            <p:cNvPr id="34" name="Oval 33">
              <a:extLst>
                <a:ext uri="{FF2B5EF4-FFF2-40B4-BE49-F238E27FC236}">
                  <a16:creationId xmlns:a16="http://schemas.microsoft.com/office/drawing/2014/main" id="{3F997869-4F2C-B94E-A2E6-CF5870CAC26E}"/>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14">
              <a:hlinkClick r:id="" action="ppaction://noaction"/>
              <a:extLst>
                <a:ext uri="{FF2B5EF4-FFF2-40B4-BE49-F238E27FC236}">
                  <a16:creationId xmlns:a16="http://schemas.microsoft.com/office/drawing/2014/main" id="{C22BACE3-80FD-D343-8495-CF74797638A1}"/>
                </a:ext>
              </a:extLst>
            </p:cNvPr>
            <p:cNvPicPr>
              <a:picLocks noChangeAspect="1"/>
            </p:cNvPicPr>
            <p:nvPr/>
          </p:nvPicPr>
          <p:blipFill>
            <a:blip r:embed="rId3"/>
            <a:srcRect/>
            <a:stretch/>
          </p:blipFill>
          <p:spPr>
            <a:xfrm>
              <a:off x="6125398" y="742753"/>
              <a:ext cx="237970" cy="237970"/>
            </a:xfrm>
            <a:prstGeom prst="rect">
              <a:avLst/>
            </a:prstGeom>
          </p:spPr>
        </p:pic>
      </p:grpSp>
      <p:sp>
        <p:nvSpPr>
          <p:cNvPr id="14" name="Rectangle 13">
            <a:extLst>
              <a:ext uri="{FF2B5EF4-FFF2-40B4-BE49-F238E27FC236}">
                <a16:creationId xmlns:a16="http://schemas.microsoft.com/office/drawing/2014/main" id="{D56B44E4-E056-41DA-8F04-F5D4EAA6B181}"/>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4"/>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523516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b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3" name="Rectangle 52">
            <a:extLst>
              <a:ext uri="{FF2B5EF4-FFF2-40B4-BE49-F238E27FC236}">
                <a16:creationId xmlns:a16="http://schemas.microsoft.com/office/drawing/2014/main" id="{ED2D88A2-56DE-4248-B8DE-A853F5B171E2}"/>
              </a:ext>
            </a:extLst>
          </p:cNvPr>
          <p:cNvSpPr/>
          <p:nvPr userDrawn="1"/>
        </p:nvSpPr>
        <p:spPr>
          <a:xfrm>
            <a:off x="593603" y="303188"/>
            <a:ext cx="3193503" cy="353943"/>
          </a:xfrm>
          <a:prstGeom prst="rect">
            <a:avLst/>
          </a:prstGeom>
        </p:spPr>
        <p:txBody>
          <a:bodyPr wrap="none">
            <a:spAutoFit/>
          </a:bodyPr>
          <a:lstStyle/>
          <a:p>
            <a:r>
              <a:rPr kumimoji="0" lang="en-US" sz="17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ABOUT THE SCHORK GROUP</a:t>
            </a:r>
            <a:endParaRPr lang="en-US" dirty="0"/>
          </a:p>
        </p:txBody>
      </p:sp>
      <p:sp>
        <p:nvSpPr>
          <p:cNvPr id="73" name="Rectangle 72">
            <a:extLst>
              <a:ext uri="{FF2B5EF4-FFF2-40B4-BE49-F238E27FC236}">
                <a16:creationId xmlns:a16="http://schemas.microsoft.com/office/drawing/2014/main" id="{5191ACD6-220B-F045-927E-2667BF6D1F42}"/>
              </a:ext>
            </a:extLst>
          </p:cNvPr>
          <p:cNvSpPr/>
          <p:nvPr userDrawn="1"/>
        </p:nvSpPr>
        <p:spPr>
          <a:xfrm>
            <a:off x="564207" y="1240159"/>
            <a:ext cx="5729585" cy="6667905"/>
          </a:xfrm>
          <a:prstGeom prst="rect">
            <a:avLst/>
          </a:prstGeom>
        </p:spPr>
        <p:txBody>
          <a:bodyPr wrap="square">
            <a:noAutofit/>
          </a:bodyPr>
          <a:lstStyle/>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dirty="0">
                <a:solidFill>
                  <a:srgbClr val="910F7D"/>
                </a:solidFill>
                <a:latin typeface="+mn-lt"/>
              </a:rPr>
              <a:t>Profile</a:t>
            </a:r>
          </a:p>
          <a:p>
            <a:pPr algn="just">
              <a:lnSpc>
                <a:spcPct val="114000"/>
              </a:lnSpc>
              <a:spcAft>
                <a:spcPts val="600"/>
              </a:spcAft>
            </a:pPr>
            <a:r>
              <a:rPr lang="en-US" sz="1000" kern="1200" dirty="0">
                <a:solidFill>
                  <a:schemeClr val="tx1"/>
                </a:solidFill>
                <a:effectLst/>
                <a:latin typeface="+mn-lt"/>
                <a:ea typeface="+mn-ea"/>
                <a:cs typeface="+mn-cs"/>
              </a:rPr>
              <a:t>In 2005, Stephen Schork launched The Schork Group – an energy advisory firm that provides independent fundamental and quantitative analysis of the energy markets, with special emphasis on the impact of inconstant cost drivers on price volatility. Clients of The Schork Group represent the largest and most influential producers, marketers, financial institutions, traders, and end-users in the world.</a:t>
            </a:r>
          </a:p>
          <a:p>
            <a:pPr algn="just">
              <a:lnSpc>
                <a:spcPct val="114000"/>
              </a:lnSpc>
              <a:spcAft>
                <a:spcPts val="600"/>
              </a:spcAft>
            </a:pPr>
            <a:r>
              <a:rPr lang="en-US" sz="1000" kern="1200" dirty="0">
                <a:solidFill>
                  <a:schemeClr val="tx1"/>
                </a:solidFill>
                <a:effectLst/>
                <a:latin typeface="+mn-lt"/>
                <a:ea typeface="+mn-ea"/>
                <a:cs typeface="+mn-cs"/>
              </a:rPr>
              <a:t>The Schork Group is widely recognized as the energy industry’s foremost provider of price range forecasting. Professionals in the global energy arena rely on The Schork Group’s services to improve their economic performance while managing risk.</a:t>
            </a:r>
          </a:p>
          <a:p>
            <a:pPr algn="just">
              <a:lnSpc>
                <a:spcPct val="114000"/>
              </a:lnSpc>
              <a:spcAft>
                <a:spcPts val="600"/>
              </a:spcAft>
            </a:pPr>
            <a:r>
              <a:rPr lang="en-US" sz="1000" kern="1200" dirty="0">
                <a:solidFill>
                  <a:schemeClr val="tx1"/>
                </a:solidFill>
                <a:effectLst/>
                <a:latin typeface="+mn-lt"/>
                <a:ea typeface="+mn-ea"/>
                <a:cs typeface="+mn-cs"/>
              </a:rPr>
              <a:t>Through a multi-disciplinary approach to trading and idea generation, The Schork Group has developed a proprietary probabilistic modeling and volatility calculation methodology to signal statistically significant points at which buying/hedging is recommended.</a:t>
            </a:r>
          </a:p>
          <a:p>
            <a:pPr algn="just">
              <a:lnSpc>
                <a:spcPct val="114000"/>
              </a:lnSpc>
              <a:spcAft>
                <a:spcPts val="1800"/>
              </a:spcAft>
            </a:pPr>
            <a:r>
              <a:rPr lang="en-US" sz="1000" kern="1200" dirty="0">
                <a:solidFill>
                  <a:schemeClr val="tx1"/>
                </a:solidFill>
                <a:effectLst/>
                <a:latin typeface="+mn-lt"/>
                <a:ea typeface="+mn-ea"/>
                <a:cs typeface="+mn-cs"/>
              </a:rPr>
              <a:t>The company’s daily research note, </a:t>
            </a:r>
            <a:r>
              <a:rPr lang="en-US" sz="1000" b="1" kern="1200" dirty="0">
                <a:solidFill>
                  <a:schemeClr val="tx1"/>
                </a:solidFill>
                <a:effectLst/>
                <a:latin typeface="+mn-lt"/>
                <a:ea typeface="+mn-ea"/>
                <a:cs typeface="+mn-cs"/>
              </a:rPr>
              <a:t>The Schork Report</a:t>
            </a:r>
            <a:r>
              <a:rPr lang="en-US" sz="1000" kern="1200" dirty="0">
                <a:solidFill>
                  <a:schemeClr val="tx1"/>
                </a:solidFill>
                <a:effectLst/>
                <a:latin typeface="+mn-lt"/>
                <a:ea typeface="+mn-ea"/>
                <a:cs typeface="+mn-cs"/>
              </a:rPr>
              <a:t>, is the industry’s leading briefing tool which highlights key metrics of import to the energy markets. </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Presenter</a:t>
            </a:r>
          </a:p>
          <a:p>
            <a:pPr algn="just">
              <a:lnSpc>
                <a:spcPct val="114000"/>
              </a:lnSpc>
              <a:spcAft>
                <a:spcPts val="1800"/>
              </a:spcAft>
            </a:pPr>
            <a:r>
              <a:rPr lang="en-US" sz="1000" kern="1200" dirty="0">
                <a:solidFill>
                  <a:schemeClr val="tx1"/>
                </a:solidFill>
                <a:effectLst/>
                <a:latin typeface="+mn-lt"/>
                <a:ea typeface="+mn-ea"/>
                <a:cs typeface="+mn-cs"/>
              </a:rPr>
              <a:t>Stephen Schork is a highly acclaimed speaker and is widely recognized for his ability to integrate a vast array of information into a dynamic and succinct market view. His presentations include a synopsis of the key issues affecting energy industry professionals, together with a contextual basis in which to view market action. Stephen’s dynamic and thought-provoking presentations have established him as one of the industry’s most sought-after energy experts.</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Adviser</a:t>
            </a:r>
          </a:p>
          <a:p>
            <a:pPr algn="just">
              <a:lnSpc>
                <a:spcPct val="114000"/>
              </a:lnSpc>
              <a:spcAft>
                <a:spcPts val="600"/>
              </a:spcAft>
            </a:pPr>
            <a:r>
              <a:rPr lang="en-US" sz="1000" kern="1200" dirty="0">
                <a:solidFill>
                  <a:schemeClr val="tx1"/>
                </a:solidFill>
                <a:effectLst/>
                <a:latin typeface="+mn-lt"/>
                <a:ea typeface="+mn-ea"/>
                <a:cs typeface="+mn-cs"/>
              </a:rPr>
              <a:t>As a research analyst and trader, Stephen is distinguished by his skill in identifying pricing inefficiencies in and among commodity markets. Formerly a proprietary floor trader (Local) in the New York Mercantile Exchange’s energy complex, Stephen Schork has more than 30 years’ experience in physical commodity and derivatives trading, risk systems modeling, and structured commodity finance. </a:t>
            </a:r>
          </a:p>
          <a:p>
            <a:pPr algn="just">
              <a:lnSpc>
                <a:spcPct val="114000"/>
              </a:lnSpc>
              <a:spcAft>
                <a:spcPts val="1800"/>
              </a:spcAft>
            </a:pPr>
            <a:r>
              <a:rPr lang="en-US" sz="1000" kern="1200" dirty="0">
                <a:solidFill>
                  <a:schemeClr val="tx1"/>
                </a:solidFill>
                <a:effectLst/>
                <a:latin typeface="+mn-lt"/>
                <a:ea typeface="+mn-ea"/>
                <a:cs typeface="+mn-cs"/>
              </a:rPr>
              <a:t>Stephen Schork is a Commodity Trading Adviser registered with the National Futures Association.</a:t>
            </a:r>
          </a:p>
          <a:p>
            <a:pPr marL="0" marR="0" lvl="0" indent="0" algn="just" defTabSz="457200" rtl="0" eaLnBrk="1" fontAlgn="auto" latinLnBrk="0" hangingPunct="1">
              <a:lnSpc>
                <a:spcPct val="114000"/>
              </a:lnSpc>
              <a:spcBef>
                <a:spcPts val="0"/>
              </a:spcBef>
              <a:spcAft>
                <a:spcPts val="600"/>
              </a:spcAft>
              <a:buClrTx/>
              <a:buSzTx/>
              <a:buFontTx/>
              <a:buNone/>
              <a:tabLst/>
              <a:defRPr/>
            </a:pPr>
            <a:r>
              <a:rPr lang="en-US" sz="1100" b="1" kern="1200" dirty="0">
                <a:solidFill>
                  <a:srgbClr val="910F7D"/>
                </a:solidFill>
                <a:latin typeface="+mn-lt"/>
                <a:ea typeface="+mn-ea"/>
                <a:cs typeface="+mn-cs"/>
              </a:rPr>
              <a:t>Media</a:t>
            </a:r>
            <a:endParaRPr lang="en-US" sz="1000" dirty="0">
              <a:latin typeface="+mn-lt"/>
            </a:endParaRPr>
          </a:p>
          <a:p>
            <a:pPr algn="just">
              <a:lnSpc>
                <a:spcPct val="114000"/>
              </a:lnSpc>
            </a:pPr>
            <a:endParaRPr lang="en-US" sz="1000" dirty="0">
              <a:latin typeface="+mn-lt"/>
            </a:endParaRPr>
          </a:p>
        </p:txBody>
      </p:sp>
      <p:grpSp>
        <p:nvGrpSpPr>
          <p:cNvPr id="59" name="Group 58">
            <a:extLst>
              <a:ext uri="{FF2B5EF4-FFF2-40B4-BE49-F238E27FC236}">
                <a16:creationId xmlns:a16="http://schemas.microsoft.com/office/drawing/2014/main" id="{2B809B40-F481-5F47-805B-D172E282DD0A}"/>
              </a:ext>
            </a:extLst>
          </p:cNvPr>
          <p:cNvGrpSpPr/>
          <p:nvPr userDrawn="1"/>
        </p:nvGrpSpPr>
        <p:grpSpPr>
          <a:xfrm>
            <a:off x="609206" y="7369715"/>
            <a:ext cx="5614600" cy="1069872"/>
            <a:chOff x="562842" y="6696264"/>
            <a:chExt cx="6279856" cy="1175385"/>
          </a:xfrm>
        </p:grpSpPr>
        <p:pic>
          <p:nvPicPr>
            <p:cNvPr id="60" name="Picture 59">
              <a:extLst>
                <a:ext uri="{FF2B5EF4-FFF2-40B4-BE49-F238E27FC236}">
                  <a16:creationId xmlns:a16="http://schemas.microsoft.com/office/drawing/2014/main" id="{DAC11958-7B51-384E-9374-E62B6275ABC0}"/>
                </a:ext>
              </a:extLst>
            </p:cNvPr>
            <p:cNvPicPr/>
            <p:nvPr/>
          </p:nvPicPr>
          <p:blipFill>
            <a:blip r:embed="rId3"/>
            <a:stretch>
              <a:fillRect/>
            </a:stretch>
          </p:blipFill>
          <p:spPr>
            <a:xfrm>
              <a:off x="5912423" y="6696264"/>
              <a:ext cx="930275" cy="930275"/>
            </a:xfrm>
            <a:prstGeom prst="rect">
              <a:avLst/>
            </a:prstGeom>
          </p:spPr>
        </p:pic>
        <p:pic>
          <p:nvPicPr>
            <p:cNvPr id="61" name="Picture 60">
              <a:extLst>
                <a:ext uri="{FF2B5EF4-FFF2-40B4-BE49-F238E27FC236}">
                  <a16:creationId xmlns:a16="http://schemas.microsoft.com/office/drawing/2014/main" id="{81C858D9-21F6-4649-9FF5-94C3F976509E}"/>
                </a:ext>
              </a:extLst>
            </p:cNvPr>
            <p:cNvPicPr/>
            <p:nvPr/>
          </p:nvPicPr>
          <p:blipFill>
            <a:blip r:embed="rId4"/>
            <a:stretch>
              <a:fillRect/>
            </a:stretch>
          </p:blipFill>
          <p:spPr>
            <a:xfrm>
              <a:off x="4002018" y="7341424"/>
              <a:ext cx="1071244" cy="530225"/>
            </a:xfrm>
            <a:prstGeom prst="rect">
              <a:avLst/>
            </a:prstGeom>
          </p:spPr>
        </p:pic>
        <p:pic>
          <p:nvPicPr>
            <p:cNvPr id="62" name="Picture 61">
              <a:extLst>
                <a:ext uri="{FF2B5EF4-FFF2-40B4-BE49-F238E27FC236}">
                  <a16:creationId xmlns:a16="http://schemas.microsoft.com/office/drawing/2014/main" id="{C834FDEE-5A7E-2F4A-A2F3-8FBA589D7BB8}"/>
                </a:ext>
              </a:extLst>
            </p:cNvPr>
            <p:cNvPicPr/>
            <p:nvPr/>
          </p:nvPicPr>
          <p:blipFill>
            <a:blip r:embed="rId5"/>
            <a:stretch>
              <a:fillRect/>
            </a:stretch>
          </p:blipFill>
          <p:spPr>
            <a:xfrm>
              <a:off x="2088747" y="7363014"/>
              <a:ext cx="854710" cy="428625"/>
            </a:xfrm>
            <a:prstGeom prst="rect">
              <a:avLst/>
            </a:prstGeom>
          </p:spPr>
        </p:pic>
        <p:pic>
          <p:nvPicPr>
            <p:cNvPr id="63" name="Picture 62">
              <a:extLst>
                <a:ext uri="{FF2B5EF4-FFF2-40B4-BE49-F238E27FC236}">
                  <a16:creationId xmlns:a16="http://schemas.microsoft.com/office/drawing/2014/main" id="{44128CF2-6F88-0A4A-BDDD-3CE1A449A1A6}"/>
                </a:ext>
              </a:extLst>
            </p:cNvPr>
            <p:cNvPicPr/>
            <p:nvPr/>
          </p:nvPicPr>
          <p:blipFill>
            <a:blip r:embed="rId6"/>
            <a:stretch>
              <a:fillRect/>
            </a:stretch>
          </p:blipFill>
          <p:spPr>
            <a:xfrm>
              <a:off x="3582267" y="7263954"/>
              <a:ext cx="462280" cy="542290"/>
            </a:xfrm>
            <a:prstGeom prst="rect">
              <a:avLst/>
            </a:prstGeom>
          </p:spPr>
        </p:pic>
        <p:pic>
          <p:nvPicPr>
            <p:cNvPr id="64" name="Picture 63">
              <a:extLst>
                <a:ext uri="{FF2B5EF4-FFF2-40B4-BE49-F238E27FC236}">
                  <a16:creationId xmlns:a16="http://schemas.microsoft.com/office/drawing/2014/main" id="{6EE2A09F-D157-C84B-9C53-C3FB5C0E1676}"/>
                </a:ext>
              </a:extLst>
            </p:cNvPr>
            <p:cNvPicPr/>
            <p:nvPr/>
          </p:nvPicPr>
          <p:blipFill>
            <a:blip r:embed="rId7"/>
            <a:stretch>
              <a:fillRect/>
            </a:stretch>
          </p:blipFill>
          <p:spPr>
            <a:xfrm>
              <a:off x="3005052" y="7375079"/>
              <a:ext cx="462280" cy="462280"/>
            </a:xfrm>
            <a:prstGeom prst="rect">
              <a:avLst/>
            </a:prstGeom>
          </p:spPr>
        </p:pic>
        <p:pic>
          <p:nvPicPr>
            <p:cNvPr id="65" name="Picture 64">
              <a:extLst>
                <a:ext uri="{FF2B5EF4-FFF2-40B4-BE49-F238E27FC236}">
                  <a16:creationId xmlns:a16="http://schemas.microsoft.com/office/drawing/2014/main" id="{3981BAD4-CCDC-324D-A786-8E3BCF8B452E}"/>
                </a:ext>
              </a:extLst>
            </p:cNvPr>
            <p:cNvPicPr/>
            <p:nvPr/>
          </p:nvPicPr>
          <p:blipFill>
            <a:blip r:embed="rId8"/>
            <a:stretch>
              <a:fillRect/>
            </a:stretch>
          </p:blipFill>
          <p:spPr>
            <a:xfrm>
              <a:off x="1189587" y="7366189"/>
              <a:ext cx="843280" cy="443230"/>
            </a:xfrm>
            <a:prstGeom prst="rect">
              <a:avLst/>
            </a:prstGeom>
          </p:spPr>
        </p:pic>
        <p:pic>
          <p:nvPicPr>
            <p:cNvPr id="66" name="Picture 65">
              <a:extLst>
                <a:ext uri="{FF2B5EF4-FFF2-40B4-BE49-F238E27FC236}">
                  <a16:creationId xmlns:a16="http://schemas.microsoft.com/office/drawing/2014/main" id="{D8F7F3A1-1D16-9745-BB74-8E8361348E5E}"/>
                </a:ext>
              </a:extLst>
            </p:cNvPr>
            <p:cNvPicPr/>
            <p:nvPr/>
          </p:nvPicPr>
          <p:blipFill>
            <a:blip r:embed="rId9"/>
            <a:stretch>
              <a:fillRect/>
            </a:stretch>
          </p:blipFill>
          <p:spPr>
            <a:xfrm>
              <a:off x="5048841" y="7213789"/>
              <a:ext cx="768350" cy="575945"/>
            </a:xfrm>
            <a:prstGeom prst="rect">
              <a:avLst/>
            </a:prstGeom>
          </p:spPr>
        </p:pic>
        <p:pic>
          <p:nvPicPr>
            <p:cNvPr id="67" name="Picture 66">
              <a:extLst>
                <a:ext uri="{FF2B5EF4-FFF2-40B4-BE49-F238E27FC236}">
                  <a16:creationId xmlns:a16="http://schemas.microsoft.com/office/drawing/2014/main" id="{C49B6476-BAEC-3943-8908-363924055400}"/>
                </a:ext>
              </a:extLst>
            </p:cNvPr>
            <p:cNvPicPr/>
            <p:nvPr/>
          </p:nvPicPr>
          <p:blipFill>
            <a:blip r:embed="rId10"/>
            <a:stretch>
              <a:fillRect/>
            </a:stretch>
          </p:blipFill>
          <p:spPr>
            <a:xfrm>
              <a:off x="5949253" y="7375079"/>
              <a:ext cx="875030" cy="427990"/>
            </a:xfrm>
            <a:prstGeom prst="rect">
              <a:avLst/>
            </a:prstGeom>
          </p:spPr>
        </p:pic>
        <p:pic>
          <p:nvPicPr>
            <p:cNvPr id="68" name="Picture 67">
              <a:extLst>
                <a:ext uri="{FF2B5EF4-FFF2-40B4-BE49-F238E27FC236}">
                  <a16:creationId xmlns:a16="http://schemas.microsoft.com/office/drawing/2014/main" id="{5614F1E4-C478-5841-A4EE-352D49C703EA}"/>
                </a:ext>
              </a:extLst>
            </p:cNvPr>
            <p:cNvPicPr/>
            <p:nvPr/>
          </p:nvPicPr>
          <p:blipFill>
            <a:blip r:embed="rId11"/>
            <a:stretch>
              <a:fillRect/>
            </a:stretch>
          </p:blipFill>
          <p:spPr>
            <a:xfrm>
              <a:off x="562842" y="7302054"/>
              <a:ext cx="553720" cy="505460"/>
            </a:xfrm>
            <a:prstGeom prst="rect">
              <a:avLst/>
            </a:prstGeom>
          </p:spPr>
        </p:pic>
      </p:grpSp>
      <p:grpSp>
        <p:nvGrpSpPr>
          <p:cNvPr id="2" name="Group 1">
            <a:extLst>
              <a:ext uri="{FF2B5EF4-FFF2-40B4-BE49-F238E27FC236}">
                <a16:creationId xmlns:a16="http://schemas.microsoft.com/office/drawing/2014/main" id="{9F02C9B3-A9F5-428E-99F3-2444BB580802}"/>
              </a:ext>
            </a:extLst>
          </p:cNvPr>
          <p:cNvGrpSpPr/>
          <p:nvPr userDrawn="1"/>
        </p:nvGrpSpPr>
        <p:grpSpPr>
          <a:xfrm>
            <a:off x="6087058" y="704413"/>
            <a:ext cx="314651" cy="314651"/>
            <a:chOff x="6087058" y="704413"/>
            <a:chExt cx="314651" cy="314651"/>
          </a:xfrm>
        </p:grpSpPr>
        <p:sp>
          <p:nvSpPr>
            <p:cNvPr id="44" name="Oval 43">
              <a:extLst>
                <a:ext uri="{FF2B5EF4-FFF2-40B4-BE49-F238E27FC236}">
                  <a16:creationId xmlns:a16="http://schemas.microsoft.com/office/drawing/2014/main" id="{C69FF61A-5D50-974F-9F52-347E49CFE4AF}"/>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Graphic 14">
              <a:hlinkClick r:id="" action="ppaction://noaction"/>
              <a:extLst>
                <a:ext uri="{FF2B5EF4-FFF2-40B4-BE49-F238E27FC236}">
                  <a16:creationId xmlns:a16="http://schemas.microsoft.com/office/drawing/2014/main" id="{5F253A6F-673C-604D-A9F8-E022BC977FFB}"/>
                </a:ext>
              </a:extLst>
            </p:cNvPr>
            <p:cNvPicPr>
              <a:picLocks noChangeAspect="1"/>
            </p:cNvPicPr>
            <p:nvPr/>
          </p:nvPicPr>
          <p:blipFill>
            <a:blip r:embed="rId12"/>
            <a:srcRect/>
            <a:stretch/>
          </p:blipFill>
          <p:spPr>
            <a:xfrm>
              <a:off x="6125398" y="742753"/>
              <a:ext cx="237970" cy="237970"/>
            </a:xfrm>
            <a:prstGeom prst="rect">
              <a:avLst/>
            </a:prstGeom>
          </p:spPr>
        </p:pic>
      </p:grpSp>
      <p:sp>
        <p:nvSpPr>
          <p:cNvPr id="22" name="Rectangle 21">
            <a:extLst>
              <a:ext uri="{FF2B5EF4-FFF2-40B4-BE49-F238E27FC236}">
                <a16:creationId xmlns:a16="http://schemas.microsoft.com/office/drawing/2014/main" id="{E3FCE7B4-7E5B-47C9-B066-32356F746390}"/>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13"/>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454943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dviser Acces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41" name="Rectangle 40">
            <a:extLst>
              <a:ext uri="{FF2B5EF4-FFF2-40B4-BE49-F238E27FC236}">
                <a16:creationId xmlns:a16="http://schemas.microsoft.com/office/drawing/2014/main" id="{479A3049-382A-3B4A-8029-93C322A1C406}"/>
              </a:ext>
            </a:extLst>
          </p:cNvPr>
          <p:cNvSpPr/>
          <p:nvPr userDrawn="1"/>
        </p:nvSpPr>
        <p:spPr>
          <a:xfrm>
            <a:off x="618272" y="1493889"/>
            <a:ext cx="5624559" cy="1477328"/>
          </a:xfrm>
          <a:prstGeom prst="rect">
            <a:avLst/>
          </a:prstGeom>
        </p:spPr>
        <p:txBody>
          <a:bodyPr wrap="square">
            <a:spAutoFit/>
          </a:bodyPr>
          <a:lstStyle/>
          <a:p>
            <a:pPr algn="just"/>
            <a:r>
              <a:rPr lang="en-US" sz="1000" dirty="0"/>
              <a:t>Readers have direct access to The Schork Group’s consultative services, included as part of the Power &amp; Natural Gas Price Range Forecast Advisory program. </a:t>
            </a:r>
          </a:p>
          <a:p>
            <a:pPr algn="just"/>
            <a:endParaRPr lang="en-US" sz="1000" dirty="0"/>
          </a:p>
          <a:p>
            <a:pPr algn="just"/>
            <a:r>
              <a:rPr lang="en-US" sz="1000" dirty="0"/>
              <a:t>These engagements may be used to enhance your knowledge of the energy markets and/or to review your current exposure and design hedging programs to mitigate risk. </a:t>
            </a:r>
          </a:p>
          <a:p>
            <a:pPr algn="just"/>
            <a:endParaRPr lang="en-US" sz="1000" dirty="0"/>
          </a:p>
          <a:p>
            <a:pPr algn="just"/>
            <a:r>
              <a:rPr lang="en-US" sz="1000" dirty="0"/>
              <a:t>Our goal is to forge productive and lasting business relationships. Many of our readers use a combination of our research notes and advisory services to fit their market intelligence needs. </a:t>
            </a:r>
          </a:p>
        </p:txBody>
      </p:sp>
      <p:pic>
        <p:nvPicPr>
          <p:cNvPr id="42" name="Picture 31">
            <a:hlinkClick r:id="rId3"/>
            <a:extLst>
              <a:ext uri="{FF2B5EF4-FFF2-40B4-BE49-F238E27FC236}">
                <a16:creationId xmlns:a16="http://schemas.microsoft.com/office/drawing/2014/main" id="{2BA8D90B-AA3C-5249-9A9A-6BF3FB96B38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327" y="3329232"/>
            <a:ext cx="5601346" cy="10490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8F742DC-FDDC-2E4B-A9AC-0FA21F7F0CA4}"/>
              </a:ext>
            </a:extLst>
          </p:cNvPr>
          <p:cNvSpPr/>
          <p:nvPr userDrawn="1"/>
        </p:nvSpPr>
        <p:spPr>
          <a:xfrm>
            <a:off x="589578" y="279060"/>
            <a:ext cx="2241383" cy="400110"/>
          </a:xfrm>
          <a:prstGeom prst="rect">
            <a:avLst/>
          </a:prstGeom>
        </p:spPr>
        <p:txBody>
          <a:bodyPr wrap="none">
            <a:spAutoFit/>
          </a:bodyPr>
          <a:lstStyle/>
          <a:p>
            <a:r>
              <a:rPr kumimoji="0" lang="en-US" sz="2000" b="1" i="0" u="none" strike="noStrike" kern="1200" cap="all"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ADVISER ACCESS</a:t>
            </a:r>
            <a:endParaRPr lang="en-US" dirty="0"/>
          </a:p>
        </p:txBody>
      </p:sp>
      <p:grpSp>
        <p:nvGrpSpPr>
          <p:cNvPr id="4" name="Group 3">
            <a:extLst>
              <a:ext uri="{FF2B5EF4-FFF2-40B4-BE49-F238E27FC236}">
                <a16:creationId xmlns:a16="http://schemas.microsoft.com/office/drawing/2014/main" id="{4C4B29E8-B5E2-40C1-8DE3-89D41F74CBE2}"/>
              </a:ext>
            </a:extLst>
          </p:cNvPr>
          <p:cNvGrpSpPr/>
          <p:nvPr userDrawn="1"/>
        </p:nvGrpSpPr>
        <p:grpSpPr>
          <a:xfrm>
            <a:off x="6087058" y="704413"/>
            <a:ext cx="314651" cy="314651"/>
            <a:chOff x="6087058" y="704413"/>
            <a:chExt cx="314651" cy="314651"/>
          </a:xfrm>
        </p:grpSpPr>
        <p:sp>
          <p:nvSpPr>
            <p:cNvPr id="32" name="Oval 31">
              <a:extLst>
                <a:ext uri="{FF2B5EF4-FFF2-40B4-BE49-F238E27FC236}">
                  <a16:creationId xmlns:a16="http://schemas.microsoft.com/office/drawing/2014/main" id="{CB9C5879-43FF-6A45-ADF6-C09CA68BAA80}"/>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Graphic 14">
              <a:hlinkClick r:id="" action="ppaction://noaction"/>
              <a:extLst>
                <a:ext uri="{FF2B5EF4-FFF2-40B4-BE49-F238E27FC236}">
                  <a16:creationId xmlns:a16="http://schemas.microsoft.com/office/drawing/2014/main" id="{DBAD1628-B47A-D64F-A0A3-D1F39B9EFC57}"/>
                </a:ext>
              </a:extLst>
            </p:cNvPr>
            <p:cNvPicPr>
              <a:picLocks noChangeAspect="1"/>
            </p:cNvPicPr>
            <p:nvPr/>
          </p:nvPicPr>
          <p:blipFill>
            <a:blip r:embed="rId5"/>
            <a:srcRect/>
            <a:stretch/>
          </p:blipFill>
          <p:spPr>
            <a:xfrm>
              <a:off x="6125398" y="742753"/>
              <a:ext cx="237970" cy="237970"/>
            </a:xfrm>
            <a:prstGeom prst="rect">
              <a:avLst/>
            </a:prstGeom>
          </p:spPr>
        </p:pic>
      </p:grpSp>
      <p:sp>
        <p:nvSpPr>
          <p:cNvPr id="13" name="Rectangle 12">
            <a:extLst>
              <a:ext uri="{FF2B5EF4-FFF2-40B4-BE49-F238E27FC236}">
                <a16:creationId xmlns:a16="http://schemas.microsoft.com/office/drawing/2014/main" id="{1FF77A54-79C9-45E4-AA4E-B2C9DE2D9178}"/>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6"/>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338081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rket View">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88643E5-326A-964B-A151-8C48B989C582}"/>
              </a:ext>
            </a:extLst>
          </p:cNvPr>
          <p:cNvSpPr/>
          <p:nvPr userDrawn="1"/>
        </p:nvSpPr>
        <p:spPr>
          <a:xfrm>
            <a:off x="332731" y="6709208"/>
            <a:ext cx="6170612" cy="15986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grpSp>
        <p:nvGrpSpPr>
          <p:cNvPr id="6" name="Group 5">
            <a:extLst>
              <a:ext uri="{FF2B5EF4-FFF2-40B4-BE49-F238E27FC236}">
                <a16:creationId xmlns:a16="http://schemas.microsoft.com/office/drawing/2014/main" id="{4005DE6E-E73A-4574-8940-C4F3B8F4C233}"/>
              </a:ext>
            </a:extLst>
          </p:cNvPr>
          <p:cNvGrpSpPr/>
          <p:nvPr userDrawn="1"/>
        </p:nvGrpSpPr>
        <p:grpSpPr>
          <a:xfrm>
            <a:off x="6087058" y="704413"/>
            <a:ext cx="314651" cy="314651"/>
            <a:chOff x="6087058" y="704413"/>
            <a:chExt cx="314651" cy="314651"/>
          </a:xfrm>
        </p:grpSpPr>
        <p:sp>
          <p:nvSpPr>
            <p:cNvPr id="14" name="Oval 13">
              <a:extLst>
                <a:ext uri="{FF2B5EF4-FFF2-40B4-BE49-F238E27FC236}">
                  <a16:creationId xmlns:a16="http://schemas.microsoft.com/office/drawing/2014/main" id="{3997098A-45BC-F449-967E-AEC94DD06ADD}"/>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hlinkClick r:id="" action="ppaction://noaction"/>
              <a:extLst>
                <a:ext uri="{FF2B5EF4-FFF2-40B4-BE49-F238E27FC236}">
                  <a16:creationId xmlns:a16="http://schemas.microsoft.com/office/drawing/2014/main" id="{7CD7F529-DB16-7C49-9174-7539C9CF7E72}"/>
                </a:ext>
              </a:extLst>
            </p:cNvPr>
            <p:cNvPicPr>
              <a:picLocks noChangeAspect="1"/>
            </p:cNvPicPr>
            <p:nvPr/>
          </p:nvPicPr>
          <p:blipFill>
            <a:blip r:embed="rId3"/>
            <a:srcRect/>
            <a:stretch/>
          </p:blipFill>
          <p:spPr>
            <a:xfrm>
              <a:off x="6125398" y="742753"/>
              <a:ext cx="237970" cy="237970"/>
            </a:xfrm>
            <a:prstGeom prst="rect">
              <a:avLst/>
            </a:prstGeom>
          </p:spPr>
        </p:pic>
      </p:grpSp>
      <p:sp>
        <p:nvSpPr>
          <p:cNvPr id="17" name="Text Placeholder 16">
            <a:extLst>
              <a:ext uri="{FF2B5EF4-FFF2-40B4-BE49-F238E27FC236}">
                <a16:creationId xmlns:a16="http://schemas.microsoft.com/office/drawing/2014/main" id="{9FB14A3A-8F7C-8045-B8C8-108BC72EE58C}"/>
              </a:ext>
            </a:extLst>
          </p:cNvPr>
          <p:cNvSpPr>
            <a:spLocks noGrp="1"/>
          </p:cNvSpPr>
          <p:nvPr userDrawn="1">
            <p:ph type="body" sz="quarter" idx="13" hasCustomPrompt="1"/>
          </p:nvPr>
        </p:nvSpPr>
        <p:spPr>
          <a:xfrm>
            <a:off x="555625" y="1004062"/>
            <a:ext cx="5746750" cy="314651"/>
          </a:xfrm>
        </p:spPr>
        <p:txBody>
          <a:bodyPr anchor="ctr">
            <a:normAutofit/>
          </a:bodyPr>
          <a:lstStyle>
            <a:lvl1pPr marL="0" indent="0" algn="ctr">
              <a:buNone/>
              <a:defRPr sz="1200" b="1">
                <a:solidFill>
                  <a:srgbClr val="910F7D"/>
                </a:solidFill>
              </a:defRPr>
            </a:lvl1pPr>
            <a:lvl2pPr marL="342900" indent="0">
              <a:buNone/>
              <a:defRPr/>
            </a:lvl2pPr>
          </a:lstStyle>
          <a:p>
            <a:pPr lvl="0"/>
            <a:r>
              <a:rPr lang="en-US" dirty="0"/>
              <a:t>Edit Title</a:t>
            </a:r>
          </a:p>
        </p:txBody>
      </p:sp>
      <p:sp>
        <p:nvSpPr>
          <p:cNvPr id="19" name="Text Placeholder 18">
            <a:extLst>
              <a:ext uri="{FF2B5EF4-FFF2-40B4-BE49-F238E27FC236}">
                <a16:creationId xmlns:a16="http://schemas.microsoft.com/office/drawing/2014/main" id="{C7D3BD5C-56A0-AB4C-A4DA-379DEA669C4E}"/>
              </a:ext>
            </a:extLst>
          </p:cNvPr>
          <p:cNvSpPr>
            <a:spLocks noGrp="1"/>
          </p:cNvSpPr>
          <p:nvPr userDrawn="1">
            <p:ph type="body" sz="quarter" idx="14"/>
          </p:nvPr>
        </p:nvSpPr>
        <p:spPr>
          <a:xfrm>
            <a:off x="555625" y="1368748"/>
            <a:ext cx="5746750" cy="4960266"/>
          </a:xfrm>
        </p:spPr>
        <p:txBody>
          <a:bodyPr>
            <a:noAutofit/>
          </a:bodyPr>
          <a:lstStyle>
            <a:lvl1pPr marL="0" indent="0" algn="just">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32" name="Text Placeholder 16">
            <a:extLst>
              <a:ext uri="{FF2B5EF4-FFF2-40B4-BE49-F238E27FC236}">
                <a16:creationId xmlns:a16="http://schemas.microsoft.com/office/drawing/2014/main" id="{D5BB2CF3-5B54-F640-A294-B0555F067F88}"/>
              </a:ext>
            </a:extLst>
          </p:cNvPr>
          <p:cNvSpPr>
            <a:spLocks noGrp="1"/>
          </p:cNvSpPr>
          <p:nvPr userDrawn="1">
            <p:ph type="body" sz="quarter" idx="16" hasCustomPrompt="1"/>
          </p:nvPr>
        </p:nvSpPr>
        <p:spPr>
          <a:xfrm>
            <a:off x="517070" y="6856772"/>
            <a:ext cx="5746750" cy="314651"/>
          </a:xfrm>
        </p:spPr>
        <p:txBody>
          <a:bodyPr anchor="ctr">
            <a:normAutofit/>
          </a:bodyPr>
          <a:lstStyle>
            <a:lvl1pPr marL="0" indent="0" algn="l">
              <a:buNone/>
              <a:defRPr sz="1200" b="1">
                <a:solidFill>
                  <a:schemeClr val="bg1"/>
                </a:solidFill>
              </a:defRPr>
            </a:lvl1pPr>
            <a:lvl2pPr marL="342900" indent="0">
              <a:buNone/>
              <a:defRPr/>
            </a:lvl2pPr>
          </a:lstStyle>
          <a:p>
            <a:pPr lvl="0"/>
            <a:r>
              <a:rPr lang="en-US" dirty="0"/>
              <a:t>Edit Title</a:t>
            </a:r>
          </a:p>
        </p:txBody>
      </p:sp>
      <p:sp>
        <p:nvSpPr>
          <p:cNvPr id="33" name="Text Placeholder 18">
            <a:extLst>
              <a:ext uri="{FF2B5EF4-FFF2-40B4-BE49-F238E27FC236}">
                <a16:creationId xmlns:a16="http://schemas.microsoft.com/office/drawing/2014/main" id="{2E640FBA-25FD-5B49-858E-5792124A378A}"/>
              </a:ext>
            </a:extLst>
          </p:cNvPr>
          <p:cNvSpPr>
            <a:spLocks noGrp="1"/>
          </p:cNvSpPr>
          <p:nvPr userDrawn="1">
            <p:ph type="body" sz="quarter" idx="17"/>
          </p:nvPr>
        </p:nvSpPr>
        <p:spPr>
          <a:xfrm>
            <a:off x="509136" y="7381499"/>
            <a:ext cx="5746750" cy="722085"/>
          </a:xfrm>
        </p:spPr>
        <p:txBody>
          <a:bodyPr>
            <a:noAutofit/>
          </a:bodyPr>
          <a:lstStyle>
            <a:lvl1pPr marL="0" indent="0" algn="just">
              <a:lnSpc>
                <a:spcPct val="100000"/>
              </a:lnSpc>
              <a:buNone/>
              <a:defRPr sz="10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cxnSp>
        <p:nvCxnSpPr>
          <p:cNvPr id="18" name="Straight Connector 17">
            <a:extLst>
              <a:ext uri="{FF2B5EF4-FFF2-40B4-BE49-F238E27FC236}">
                <a16:creationId xmlns:a16="http://schemas.microsoft.com/office/drawing/2014/main" id="{51DAF69D-F049-E64E-B8B8-ACFF4FAC8BA9}"/>
              </a:ext>
            </a:extLst>
          </p:cNvPr>
          <p:cNvCxnSpPr>
            <a:cxnSpLocks/>
          </p:cNvCxnSpPr>
          <p:nvPr userDrawn="1"/>
        </p:nvCxnSpPr>
        <p:spPr>
          <a:xfrm>
            <a:off x="575331" y="7254846"/>
            <a:ext cx="571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Graphic 20">
            <a:extLst>
              <a:ext uri="{FF2B5EF4-FFF2-40B4-BE49-F238E27FC236}">
                <a16:creationId xmlns:a16="http://schemas.microsoft.com/office/drawing/2014/main" id="{9AEC118E-D4C5-3D4E-A1FB-B602B839D29E}"/>
              </a:ext>
            </a:extLst>
          </p:cNvPr>
          <p:cNvSpPr/>
          <p:nvPr userDrawn="1"/>
        </p:nvSpPr>
        <p:spPr>
          <a:xfrm>
            <a:off x="5881519" y="6491949"/>
            <a:ext cx="382182" cy="382585"/>
          </a:xfrm>
          <a:custGeom>
            <a:avLst/>
            <a:gdLst>
              <a:gd name="connsiteX0" fmla="*/ 382033 w 382182"/>
              <a:gd name="connsiteY0" fmla="*/ 153701 h 382585"/>
              <a:gd name="connsiteX1" fmla="*/ 377638 w 382182"/>
              <a:gd name="connsiteY1" fmla="*/ 148454 h 382585"/>
              <a:gd name="connsiteX2" fmla="*/ 315046 w 382182"/>
              <a:gd name="connsiteY2" fmla="*/ 136524 h 382585"/>
              <a:gd name="connsiteX3" fmla="*/ 245128 w 382182"/>
              <a:gd name="connsiteY3" fmla="*/ 150540 h 382585"/>
              <a:gd name="connsiteX4" fmla="*/ 137748 w 382182"/>
              <a:gd name="connsiteY4" fmla="*/ 59181 h 382585"/>
              <a:gd name="connsiteX5" fmla="*/ 122924 w 382182"/>
              <a:gd name="connsiteY5" fmla="*/ 2687 h 382585"/>
              <a:gd name="connsiteX6" fmla="*/ 117692 w 382182"/>
              <a:gd name="connsiteY6" fmla="*/ 2 h 382585"/>
              <a:gd name="connsiteX7" fmla="*/ 112200 w 382182"/>
              <a:gd name="connsiteY7" fmla="*/ 2109 h 382585"/>
              <a:gd name="connsiteX8" fmla="*/ 2113 w 382182"/>
              <a:gd name="connsiteY8" fmla="*/ 112196 h 382585"/>
              <a:gd name="connsiteX9" fmla="*/ 13 w 382182"/>
              <a:gd name="connsiteY9" fmla="*/ 117717 h 382585"/>
              <a:gd name="connsiteX10" fmla="*/ 2726 w 382182"/>
              <a:gd name="connsiteY10" fmla="*/ 122957 h 382585"/>
              <a:gd name="connsiteX11" fmla="*/ 51015 w 382182"/>
              <a:gd name="connsiteY11" fmla="*/ 138069 h 382585"/>
              <a:gd name="connsiteX12" fmla="*/ 58470 w 382182"/>
              <a:gd name="connsiteY12" fmla="*/ 137780 h 382585"/>
              <a:gd name="connsiteX13" fmla="*/ 150284 w 382182"/>
              <a:gd name="connsiteY13" fmla="*/ 245702 h 382585"/>
              <a:gd name="connsiteX14" fmla="*/ 148068 w 382182"/>
              <a:gd name="connsiteY14" fmla="*/ 378039 h 382585"/>
              <a:gd name="connsiteX15" fmla="*/ 153315 w 382182"/>
              <a:gd name="connsiteY15" fmla="*/ 382434 h 382585"/>
              <a:gd name="connsiteX16" fmla="*/ 154773 w 382182"/>
              <a:gd name="connsiteY16" fmla="*/ 382586 h 382585"/>
              <a:gd name="connsiteX17" fmla="*/ 159875 w 382182"/>
              <a:gd name="connsiteY17" fmla="*/ 380471 h 382585"/>
              <a:gd name="connsiteX18" fmla="*/ 265025 w 382182"/>
              <a:gd name="connsiteY18" fmla="*/ 275320 h 382585"/>
              <a:gd name="connsiteX19" fmla="*/ 362959 w 382182"/>
              <a:gd name="connsiteY19" fmla="*/ 373254 h 382585"/>
              <a:gd name="connsiteX20" fmla="*/ 368062 w 382182"/>
              <a:gd name="connsiteY20" fmla="*/ 375369 h 382585"/>
              <a:gd name="connsiteX21" fmla="*/ 373164 w 382182"/>
              <a:gd name="connsiteY21" fmla="*/ 373254 h 382585"/>
              <a:gd name="connsiteX22" fmla="*/ 373164 w 382182"/>
              <a:gd name="connsiteY22" fmla="*/ 363049 h 382585"/>
              <a:gd name="connsiteX23" fmla="*/ 275230 w 382182"/>
              <a:gd name="connsiteY23" fmla="*/ 265116 h 382585"/>
              <a:gd name="connsiteX24" fmla="*/ 380070 w 382182"/>
              <a:gd name="connsiteY24" fmla="*/ 160268 h 382585"/>
              <a:gd name="connsiteX25" fmla="*/ 382033 w 382182"/>
              <a:gd name="connsiteY25" fmla="*/ 153701 h 38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182" h="382585">
                <a:moveTo>
                  <a:pt x="382033" y="153701"/>
                </a:moveTo>
                <a:cubicBezTo>
                  <a:pt x="381543" y="151326"/>
                  <a:pt x="379890" y="149349"/>
                  <a:pt x="377638" y="148454"/>
                </a:cubicBezTo>
                <a:cubicBezTo>
                  <a:pt x="357777" y="140537"/>
                  <a:pt x="336718" y="136524"/>
                  <a:pt x="315046" y="136524"/>
                </a:cubicBezTo>
                <a:cubicBezTo>
                  <a:pt x="281264" y="136524"/>
                  <a:pt x="255196" y="146181"/>
                  <a:pt x="245128" y="150540"/>
                </a:cubicBezTo>
                <a:lnTo>
                  <a:pt x="137748" y="59181"/>
                </a:lnTo>
                <a:cubicBezTo>
                  <a:pt x="141501" y="26214"/>
                  <a:pt x="123718" y="3668"/>
                  <a:pt x="122924" y="2687"/>
                </a:cubicBezTo>
                <a:cubicBezTo>
                  <a:pt x="121632" y="1092"/>
                  <a:pt x="119734" y="117"/>
                  <a:pt x="117692" y="2"/>
                </a:cubicBezTo>
                <a:cubicBezTo>
                  <a:pt x="115657" y="-41"/>
                  <a:pt x="113643" y="659"/>
                  <a:pt x="112200" y="2109"/>
                </a:cubicBezTo>
                <a:lnTo>
                  <a:pt x="2113" y="112196"/>
                </a:lnTo>
                <a:cubicBezTo>
                  <a:pt x="655" y="113647"/>
                  <a:pt x="-110" y="115653"/>
                  <a:pt x="13" y="117717"/>
                </a:cubicBezTo>
                <a:cubicBezTo>
                  <a:pt x="128" y="119767"/>
                  <a:pt x="1117" y="121679"/>
                  <a:pt x="2726" y="122957"/>
                </a:cubicBezTo>
                <a:cubicBezTo>
                  <a:pt x="18466" y="135442"/>
                  <a:pt x="37678" y="138069"/>
                  <a:pt x="51015" y="138069"/>
                </a:cubicBezTo>
                <a:cubicBezTo>
                  <a:pt x="53988" y="138069"/>
                  <a:pt x="56529" y="137932"/>
                  <a:pt x="58470" y="137780"/>
                </a:cubicBezTo>
                <a:lnTo>
                  <a:pt x="150284" y="245702"/>
                </a:lnTo>
                <a:cubicBezTo>
                  <a:pt x="144019" y="261796"/>
                  <a:pt x="124880" y="319820"/>
                  <a:pt x="148068" y="378039"/>
                </a:cubicBezTo>
                <a:cubicBezTo>
                  <a:pt x="148963" y="380298"/>
                  <a:pt x="150933" y="381943"/>
                  <a:pt x="153315" y="382434"/>
                </a:cubicBezTo>
                <a:cubicBezTo>
                  <a:pt x="153798" y="382535"/>
                  <a:pt x="154289" y="382586"/>
                  <a:pt x="154773" y="382586"/>
                </a:cubicBezTo>
                <a:cubicBezTo>
                  <a:pt x="156671" y="382586"/>
                  <a:pt x="158511" y="381835"/>
                  <a:pt x="159875" y="380471"/>
                </a:cubicBezTo>
                <a:lnTo>
                  <a:pt x="265025" y="275320"/>
                </a:lnTo>
                <a:lnTo>
                  <a:pt x="362959" y="373254"/>
                </a:lnTo>
                <a:cubicBezTo>
                  <a:pt x="364366" y="374661"/>
                  <a:pt x="366214" y="375369"/>
                  <a:pt x="368062" y="375369"/>
                </a:cubicBezTo>
                <a:cubicBezTo>
                  <a:pt x="369909" y="375369"/>
                  <a:pt x="371757" y="374661"/>
                  <a:pt x="373164" y="373254"/>
                </a:cubicBezTo>
                <a:cubicBezTo>
                  <a:pt x="375986" y="370432"/>
                  <a:pt x="375986" y="365871"/>
                  <a:pt x="373164" y="363049"/>
                </a:cubicBezTo>
                <a:lnTo>
                  <a:pt x="275230" y="265116"/>
                </a:lnTo>
                <a:lnTo>
                  <a:pt x="380070" y="160268"/>
                </a:lnTo>
                <a:cubicBezTo>
                  <a:pt x="381788" y="158551"/>
                  <a:pt x="382524" y="156082"/>
                  <a:pt x="382033" y="153701"/>
                </a:cubicBezTo>
                <a:close/>
              </a:path>
            </a:pathLst>
          </a:custGeom>
          <a:solidFill>
            <a:srgbClr val="E62D87"/>
          </a:solidFill>
          <a:ln w="7189" cap="flat">
            <a:noFill/>
            <a:prstDash val="solid"/>
            <a:miter/>
          </a:ln>
        </p:spPr>
        <p:txBody>
          <a:bodyPr rtlCol="0" anchor="ctr"/>
          <a:lstStyle/>
          <a:p>
            <a:endParaRPr lang="en-US" dirty="0"/>
          </a:p>
        </p:txBody>
      </p:sp>
      <p:sp>
        <p:nvSpPr>
          <p:cNvPr id="21" name="object 4">
            <a:extLst>
              <a:ext uri="{FF2B5EF4-FFF2-40B4-BE49-F238E27FC236}">
                <a16:creationId xmlns:a16="http://schemas.microsoft.com/office/drawing/2014/main" id="{CA6908E5-CBA0-E846-A596-C227F18902AF}"/>
              </a:ext>
            </a:extLst>
          </p:cNvPr>
          <p:cNvSpPr>
            <a:spLocks noChangeAspect="1"/>
          </p:cNvSpPr>
          <p:nvPr userDrawn="1"/>
        </p:nvSpPr>
        <p:spPr>
          <a:xfrm>
            <a:off x="347384" y="8594629"/>
            <a:ext cx="5303520" cy="116012"/>
          </a:xfrm>
          <a:prstGeom prst="rect">
            <a:avLst/>
          </a:prstGeom>
          <a:blipFill>
            <a:blip r:embed="rId4" cstate="print"/>
            <a:stretch>
              <a:fillRect/>
            </a:stretch>
          </a:blipFill>
        </p:spPr>
        <p:txBody>
          <a:bodyPr wrap="square" lIns="0" tIns="0" rIns="0" bIns="0" rtlCol="0"/>
          <a:lstStyle/>
          <a:p>
            <a:endParaRPr dirty="0"/>
          </a:p>
        </p:txBody>
      </p:sp>
      <p:pic>
        <p:nvPicPr>
          <p:cNvPr id="23" name="Picture 22">
            <a:extLst>
              <a:ext uri="{FF2B5EF4-FFF2-40B4-BE49-F238E27FC236}">
                <a16:creationId xmlns:a16="http://schemas.microsoft.com/office/drawing/2014/main" id="{F6E51A66-13F6-144E-993E-DE2CDB971D27}"/>
              </a:ext>
            </a:extLst>
          </p:cNvPr>
          <p:cNvPicPr>
            <a:picLocks noChangeAspect="1"/>
          </p:cNvPicPr>
          <p:nvPr userDrawn="1"/>
        </p:nvPicPr>
        <p:blipFill>
          <a:blip r:embed="rId5"/>
          <a:stretch>
            <a:fillRect/>
          </a:stretch>
        </p:blipFill>
        <p:spPr>
          <a:xfrm>
            <a:off x="5815915" y="8499765"/>
            <a:ext cx="731520" cy="245745"/>
          </a:xfrm>
          <a:prstGeom prst="rect">
            <a:avLst/>
          </a:prstGeom>
        </p:spPr>
      </p:pic>
      <p:sp>
        <p:nvSpPr>
          <p:cNvPr id="24" name="Rectangle 23">
            <a:extLst>
              <a:ext uri="{FF2B5EF4-FFF2-40B4-BE49-F238E27FC236}">
                <a16:creationId xmlns:a16="http://schemas.microsoft.com/office/drawing/2014/main" id="{B191E492-ADB3-4A27-A754-9D743ECA2F31}"/>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6"/>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57435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ergy Nav">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20" name="Rectangle 19">
            <a:extLst>
              <a:ext uri="{FF2B5EF4-FFF2-40B4-BE49-F238E27FC236}">
                <a16:creationId xmlns:a16="http://schemas.microsoft.com/office/drawing/2014/main" id="{5E0162B9-468C-8B4B-A2E2-EA892A3454C7}"/>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3"/>
              </a:rPr>
              <a:t>The Schork Group</a:t>
            </a:r>
            <a:r>
              <a:rPr lang="en-US" altLang="en-US" sz="600" dirty="0">
                <a:solidFill>
                  <a:srgbClr val="000000"/>
                </a:solidFill>
              </a:rPr>
              <a:t> © 2021  Contact us for more information.  Tel: (610) 225-0171</a:t>
            </a:r>
            <a:endParaRPr lang="en-US" altLang="en-US" sz="600" u="sng" dirty="0"/>
          </a:p>
        </p:txBody>
      </p:sp>
      <p:grpSp>
        <p:nvGrpSpPr>
          <p:cNvPr id="4" name="Group 3">
            <a:extLst>
              <a:ext uri="{FF2B5EF4-FFF2-40B4-BE49-F238E27FC236}">
                <a16:creationId xmlns:a16="http://schemas.microsoft.com/office/drawing/2014/main" id="{09E37268-18D8-4D4F-B213-CDA3489D82BF}"/>
              </a:ext>
            </a:extLst>
          </p:cNvPr>
          <p:cNvGrpSpPr/>
          <p:nvPr userDrawn="1"/>
        </p:nvGrpSpPr>
        <p:grpSpPr>
          <a:xfrm>
            <a:off x="6087058" y="704413"/>
            <a:ext cx="314651" cy="314651"/>
            <a:chOff x="6087058" y="704413"/>
            <a:chExt cx="314651" cy="314651"/>
          </a:xfrm>
        </p:grpSpPr>
        <p:sp>
          <p:nvSpPr>
            <p:cNvPr id="33" name="Oval 32">
              <a:extLst>
                <a:ext uri="{FF2B5EF4-FFF2-40B4-BE49-F238E27FC236}">
                  <a16:creationId xmlns:a16="http://schemas.microsoft.com/office/drawing/2014/main" id="{0608D1BA-9CA6-9941-962D-84A8BF1FE5DC}"/>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14">
              <a:hlinkClick r:id="" action="ppaction://noaction"/>
              <a:extLst>
                <a:ext uri="{FF2B5EF4-FFF2-40B4-BE49-F238E27FC236}">
                  <a16:creationId xmlns:a16="http://schemas.microsoft.com/office/drawing/2014/main" id="{56F751BC-384B-FF41-84D6-33DDB7D45E49}"/>
                </a:ext>
              </a:extLst>
            </p:cNvPr>
            <p:cNvPicPr>
              <a:picLocks noChangeAspect="1"/>
            </p:cNvPicPr>
            <p:nvPr/>
          </p:nvPicPr>
          <p:blipFill>
            <a:blip r:embed="rId4"/>
            <a:srcRect/>
            <a:stretch/>
          </p:blipFill>
          <p:spPr>
            <a:xfrm>
              <a:off x="6125398" y="742753"/>
              <a:ext cx="237970" cy="237970"/>
            </a:xfrm>
            <a:prstGeom prst="rect">
              <a:avLst/>
            </a:prstGeom>
          </p:spPr>
        </p:pic>
      </p:grpSp>
      <p:sp>
        <p:nvSpPr>
          <p:cNvPr id="12" name="object 4">
            <a:extLst>
              <a:ext uri="{FF2B5EF4-FFF2-40B4-BE49-F238E27FC236}">
                <a16:creationId xmlns:a16="http://schemas.microsoft.com/office/drawing/2014/main" id="{710F9817-B994-8E4A-97ED-BD104D27EFD3}"/>
              </a:ext>
            </a:extLst>
          </p:cNvPr>
          <p:cNvSpPr>
            <a:spLocks noChangeAspect="1"/>
          </p:cNvSpPr>
          <p:nvPr userDrawn="1"/>
        </p:nvSpPr>
        <p:spPr>
          <a:xfrm>
            <a:off x="347384" y="8594629"/>
            <a:ext cx="5303520" cy="116012"/>
          </a:xfrm>
          <a:prstGeom prst="rect">
            <a:avLst/>
          </a:prstGeom>
          <a:blipFill>
            <a:blip r:embed="rId5" cstate="print"/>
            <a:stretch>
              <a:fillRect/>
            </a:stretch>
          </a:blipFill>
        </p:spPr>
        <p:txBody>
          <a:bodyPr wrap="square" lIns="0" tIns="0" rIns="0" bIns="0" rtlCol="0"/>
          <a:lstStyle/>
          <a:p>
            <a:endParaRPr dirty="0"/>
          </a:p>
        </p:txBody>
      </p:sp>
      <p:pic>
        <p:nvPicPr>
          <p:cNvPr id="13" name="Picture 12">
            <a:extLst>
              <a:ext uri="{FF2B5EF4-FFF2-40B4-BE49-F238E27FC236}">
                <a16:creationId xmlns:a16="http://schemas.microsoft.com/office/drawing/2014/main" id="{FD56475A-B3B9-9C44-A160-32B7AED9724C}"/>
              </a:ext>
            </a:extLst>
          </p:cNvPr>
          <p:cNvPicPr>
            <a:picLocks noChangeAspect="1"/>
          </p:cNvPicPr>
          <p:nvPr userDrawn="1"/>
        </p:nvPicPr>
        <p:blipFill>
          <a:blip r:embed="rId6"/>
          <a:stretch>
            <a:fillRect/>
          </a:stretch>
        </p:blipFill>
        <p:spPr>
          <a:xfrm>
            <a:off x="5815915" y="8499765"/>
            <a:ext cx="731520" cy="245745"/>
          </a:xfrm>
          <a:prstGeom prst="rect">
            <a:avLst/>
          </a:prstGeom>
        </p:spPr>
      </p:pic>
    </p:spTree>
    <p:extLst>
      <p:ext uri="{BB962C8B-B14F-4D97-AF65-F5344CB8AC3E}">
        <p14:creationId xmlns:p14="http://schemas.microsoft.com/office/powerpoint/2010/main" val="55931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rgbClr val="5523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grpSp>
        <p:nvGrpSpPr>
          <p:cNvPr id="4" name="Group 3">
            <a:extLst>
              <a:ext uri="{FF2B5EF4-FFF2-40B4-BE49-F238E27FC236}">
                <a16:creationId xmlns:a16="http://schemas.microsoft.com/office/drawing/2014/main" id="{6A4BBCCF-E683-41DF-B825-EA3FC576BB43}"/>
              </a:ext>
            </a:extLst>
          </p:cNvPr>
          <p:cNvGrpSpPr/>
          <p:nvPr userDrawn="1"/>
        </p:nvGrpSpPr>
        <p:grpSpPr>
          <a:xfrm>
            <a:off x="6087058" y="704413"/>
            <a:ext cx="314651" cy="314651"/>
            <a:chOff x="6087058" y="704413"/>
            <a:chExt cx="314651" cy="314651"/>
          </a:xfrm>
        </p:grpSpPr>
        <p:sp>
          <p:nvSpPr>
            <p:cNvPr id="15" name="Oval 14">
              <a:extLst>
                <a:ext uri="{FF2B5EF4-FFF2-40B4-BE49-F238E27FC236}">
                  <a16:creationId xmlns:a16="http://schemas.microsoft.com/office/drawing/2014/main" id="{85EEEA98-E62D-934E-AA64-9E704BF276F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4">
              <a:hlinkClick r:id="" action="ppaction://noaction"/>
              <a:extLst>
                <a:ext uri="{FF2B5EF4-FFF2-40B4-BE49-F238E27FC236}">
                  <a16:creationId xmlns:a16="http://schemas.microsoft.com/office/drawing/2014/main" id="{1092B5A2-8736-EB49-AEA5-10EF73966ADF}"/>
                </a:ext>
              </a:extLst>
            </p:cNvPr>
            <p:cNvPicPr>
              <a:picLocks noChangeAspect="1"/>
            </p:cNvPicPr>
            <p:nvPr/>
          </p:nvPicPr>
          <p:blipFill>
            <a:blip r:embed="rId3"/>
            <a:srcRect/>
            <a:stretch/>
          </p:blipFill>
          <p:spPr>
            <a:xfrm>
              <a:off x="6125398" y="742753"/>
              <a:ext cx="237970" cy="237970"/>
            </a:xfrm>
            <a:prstGeom prst="rect">
              <a:avLst/>
            </a:prstGeom>
          </p:spPr>
        </p:pic>
      </p:grpSp>
      <p:sp>
        <p:nvSpPr>
          <p:cNvPr id="14" name="Rectangle 13">
            <a:extLst>
              <a:ext uri="{FF2B5EF4-FFF2-40B4-BE49-F238E27FC236}">
                <a16:creationId xmlns:a16="http://schemas.microsoft.com/office/drawing/2014/main" id="{CDD9A8C4-3E88-0C44-80CA-78F7041E603E}"/>
              </a:ext>
            </a:extLst>
          </p:cNvPr>
          <p:cNvSpPr/>
          <p:nvPr userDrawn="1"/>
        </p:nvSpPr>
        <p:spPr>
          <a:xfrm>
            <a:off x="619824" y="1359202"/>
            <a:ext cx="5624559" cy="1528624"/>
          </a:xfrm>
          <a:prstGeom prst="rect">
            <a:avLst/>
          </a:prstGeom>
        </p:spPr>
        <p:txBody>
          <a:bodyPr wrap="square">
            <a:spAutoFit/>
          </a:bodyPr>
          <a:lstStyle/>
          <a:p>
            <a:pPr algn="just">
              <a:spcBef>
                <a:spcPts val="750"/>
              </a:spcBef>
            </a:pPr>
            <a:r>
              <a:rPr lang="en-US" sz="1000" dirty="0">
                <a:ea typeface="Source Sans Pro" panose="020B0503030403020204" pitchFamily="34" charset="0"/>
              </a:rPr>
              <a:t>The Week-over-Week table presents trend direction and potential reversals in price movement based on the Parabolic SAR indicator. This is one of several technical studies used by The Schork Group to identify price patterns and market bias.</a:t>
            </a:r>
          </a:p>
          <a:p>
            <a:pPr algn="just">
              <a:spcBef>
                <a:spcPts val="750"/>
              </a:spcBef>
            </a:pPr>
            <a:r>
              <a:rPr lang="en-US" sz="1000" dirty="0">
                <a:ea typeface="Source Sans Pro" panose="020B0503030403020204" pitchFamily="34" charset="0"/>
              </a:rPr>
              <a:t>In the regional sections of this report, Schork Volatility Bands (SVB) provide visual representation of statistically-derived quantitative price range forecasts based on proprietary algorithms which calculate projected volatility.</a:t>
            </a:r>
          </a:p>
          <a:p>
            <a:pPr algn="just">
              <a:spcBef>
                <a:spcPts val="750"/>
              </a:spcBef>
            </a:pPr>
            <a:r>
              <a:rPr lang="en-US" sz="1000" dirty="0">
                <a:ea typeface="Source Sans Pro" panose="020B0503030403020204" pitchFamily="34" charset="0"/>
              </a:rPr>
              <a:t>The report’s layout is intentionally designed to present an at-a-glance overview of the term structure of the forward curve. </a:t>
            </a:r>
          </a:p>
        </p:txBody>
      </p:sp>
      <p:sp>
        <p:nvSpPr>
          <p:cNvPr id="17" name="object 4">
            <a:extLst>
              <a:ext uri="{FF2B5EF4-FFF2-40B4-BE49-F238E27FC236}">
                <a16:creationId xmlns:a16="http://schemas.microsoft.com/office/drawing/2014/main" id="{50A46683-EE08-5F4E-BCEE-2FBF75E1D371}"/>
              </a:ext>
            </a:extLst>
          </p:cNvPr>
          <p:cNvSpPr>
            <a:spLocks noChangeAspect="1"/>
          </p:cNvSpPr>
          <p:nvPr userDrawn="1"/>
        </p:nvSpPr>
        <p:spPr>
          <a:xfrm>
            <a:off x="347384" y="8594629"/>
            <a:ext cx="5303520" cy="116012"/>
          </a:xfrm>
          <a:prstGeom prst="rect">
            <a:avLst/>
          </a:prstGeom>
          <a:blipFill>
            <a:blip r:embed="rId4" cstate="print"/>
            <a:stretch>
              <a:fillRect/>
            </a:stretch>
          </a:blipFill>
        </p:spPr>
        <p:txBody>
          <a:bodyPr wrap="square" lIns="0" tIns="0" rIns="0" bIns="0" rtlCol="0"/>
          <a:lstStyle/>
          <a:p>
            <a:endParaRPr dirty="0"/>
          </a:p>
        </p:txBody>
      </p:sp>
      <p:pic>
        <p:nvPicPr>
          <p:cNvPr id="18" name="Picture 17">
            <a:extLst>
              <a:ext uri="{FF2B5EF4-FFF2-40B4-BE49-F238E27FC236}">
                <a16:creationId xmlns:a16="http://schemas.microsoft.com/office/drawing/2014/main" id="{3E03425F-2920-5D49-8988-7ED2F9494858}"/>
              </a:ext>
            </a:extLst>
          </p:cNvPr>
          <p:cNvPicPr>
            <a:picLocks noChangeAspect="1"/>
          </p:cNvPicPr>
          <p:nvPr userDrawn="1"/>
        </p:nvPicPr>
        <p:blipFill>
          <a:blip r:embed="rId5"/>
          <a:stretch>
            <a:fillRect/>
          </a:stretch>
        </p:blipFill>
        <p:spPr>
          <a:xfrm>
            <a:off x="5815915" y="8499765"/>
            <a:ext cx="731520" cy="245745"/>
          </a:xfrm>
          <a:prstGeom prst="rect">
            <a:avLst/>
          </a:prstGeom>
        </p:spPr>
      </p:pic>
      <p:sp>
        <p:nvSpPr>
          <p:cNvPr id="20" name="Rectangle 19">
            <a:extLst>
              <a:ext uri="{FF2B5EF4-FFF2-40B4-BE49-F238E27FC236}">
                <a16:creationId xmlns:a16="http://schemas.microsoft.com/office/drawing/2014/main" id="{5314F033-8F73-444F-B9DA-E2C89EB551D7}"/>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6"/>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299747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H">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EB0DE68-8B5C-6445-A050-7FE8536831B1}"/>
              </a:ext>
            </a:extLst>
          </p:cNvPr>
          <p:cNvSpPr/>
          <p:nvPr userDrawn="1"/>
        </p:nvSpPr>
        <p:spPr>
          <a:xfrm>
            <a:off x="332731" y="6709208"/>
            <a:ext cx="6170612" cy="1598613"/>
          </a:xfrm>
          <a:prstGeom prst="rect">
            <a:avLst/>
          </a:prstGeom>
          <a:solidFill>
            <a:srgbClr val="005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0F516F24-1533-3A44-9867-B37B3CAB37C5}"/>
              </a:ext>
            </a:extLst>
          </p:cNvPr>
          <p:cNvCxnSpPr>
            <a:cxnSpLocks/>
          </p:cNvCxnSpPr>
          <p:nvPr userDrawn="1"/>
        </p:nvCxnSpPr>
        <p:spPr>
          <a:xfrm>
            <a:off x="575331" y="7254846"/>
            <a:ext cx="571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17" name="Text Placeholder 16">
            <a:extLst>
              <a:ext uri="{FF2B5EF4-FFF2-40B4-BE49-F238E27FC236}">
                <a16:creationId xmlns:a16="http://schemas.microsoft.com/office/drawing/2014/main" id="{9FB14A3A-8F7C-8045-B8C8-108BC72EE58C}"/>
              </a:ext>
            </a:extLst>
          </p:cNvPr>
          <p:cNvSpPr>
            <a:spLocks noGrp="1"/>
          </p:cNvSpPr>
          <p:nvPr>
            <p:ph type="body" sz="quarter" idx="13" hasCustomPrompt="1"/>
          </p:nvPr>
        </p:nvSpPr>
        <p:spPr>
          <a:xfrm>
            <a:off x="555625" y="1167351"/>
            <a:ext cx="5746750" cy="314651"/>
          </a:xfrm>
        </p:spPr>
        <p:txBody>
          <a:bodyPr anchor="ctr">
            <a:normAutofit/>
          </a:bodyPr>
          <a:lstStyle>
            <a:lvl1pPr marL="0" indent="0" algn="ctr">
              <a:buNone/>
              <a:defRPr sz="1200" b="1">
                <a:solidFill>
                  <a:srgbClr val="005FAA"/>
                </a:solidFill>
              </a:defRPr>
            </a:lvl1pPr>
            <a:lvl2pPr marL="342900" indent="0">
              <a:buNone/>
              <a:defRPr/>
            </a:lvl2pPr>
          </a:lstStyle>
          <a:p>
            <a:pPr lvl="0"/>
            <a:r>
              <a:rPr lang="en-US" dirty="0"/>
              <a:t>Edit Title</a:t>
            </a:r>
          </a:p>
        </p:txBody>
      </p:sp>
      <p:sp>
        <p:nvSpPr>
          <p:cNvPr id="19" name="Text Placeholder 18">
            <a:extLst>
              <a:ext uri="{FF2B5EF4-FFF2-40B4-BE49-F238E27FC236}">
                <a16:creationId xmlns:a16="http://schemas.microsoft.com/office/drawing/2014/main" id="{C7D3BD5C-56A0-AB4C-A4DA-379DEA669C4E}"/>
              </a:ext>
            </a:extLst>
          </p:cNvPr>
          <p:cNvSpPr>
            <a:spLocks noGrp="1"/>
          </p:cNvSpPr>
          <p:nvPr>
            <p:ph type="body" sz="quarter" idx="14"/>
          </p:nvPr>
        </p:nvSpPr>
        <p:spPr>
          <a:xfrm>
            <a:off x="555625" y="1532037"/>
            <a:ext cx="5746750" cy="4960266"/>
          </a:xfrm>
        </p:spPr>
        <p:txBody>
          <a:bodyPr>
            <a:noAutofit/>
          </a:bodyPr>
          <a:lstStyle>
            <a:lvl1pPr marL="0" indent="0" algn="just">
              <a:lnSpc>
                <a:spcPct val="100000"/>
              </a:lnSpc>
              <a:buNone/>
              <a:defRPr sz="10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18" name="Text Placeholder 16">
            <a:extLst>
              <a:ext uri="{FF2B5EF4-FFF2-40B4-BE49-F238E27FC236}">
                <a16:creationId xmlns:a16="http://schemas.microsoft.com/office/drawing/2014/main" id="{6CED4348-657E-CC40-A600-3951CB6E42DB}"/>
              </a:ext>
            </a:extLst>
          </p:cNvPr>
          <p:cNvSpPr>
            <a:spLocks noGrp="1"/>
          </p:cNvSpPr>
          <p:nvPr>
            <p:ph type="body" sz="quarter" idx="16" hasCustomPrompt="1"/>
          </p:nvPr>
        </p:nvSpPr>
        <p:spPr>
          <a:xfrm>
            <a:off x="517070" y="6856772"/>
            <a:ext cx="5746750" cy="314651"/>
          </a:xfrm>
        </p:spPr>
        <p:txBody>
          <a:bodyPr anchor="ctr">
            <a:normAutofit/>
          </a:bodyPr>
          <a:lstStyle>
            <a:lvl1pPr marL="0" indent="0" algn="l">
              <a:buNone/>
              <a:defRPr sz="1200" b="1">
                <a:solidFill>
                  <a:schemeClr val="bg1"/>
                </a:solidFill>
              </a:defRPr>
            </a:lvl1pPr>
            <a:lvl2pPr marL="342900" indent="0">
              <a:buNone/>
              <a:defRPr/>
            </a:lvl2pPr>
          </a:lstStyle>
          <a:p>
            <a:pPr lvl="0"/>
            <a:r>
              <a:rPr lang="en-US" dirty="0"/>
              <a:t>Edit Title</a:t>
            </a:r>
          </a:p>
        </p:txBody>
      </p:sp>
      <p:sp>
        <p:nvSpPr>
          <p:cNvPr id="20" name="Text Placeholder 18">
            <a:extLst>
              <a:ext uri="{FF2B5EF4-FFF2-40B4-BE49-F238E27FC236}">
                <a16:creationId xmlns:a16="http://schemas.microsoft.com/office/drawing/2014/main" id="{E72134AD-99B5-4045-A443-D3B3850A1EA7}"/>
              </a:ext>
            </a:extLst>
          </p:cNvPr>
          <p:cNvSpPr>
            <a:spLocks noGrp="1"/>
          </p:cNvSpPr>
          <p:nvPr>
            <p:ph type="body" sz="quarter" idx="17"/>
          </p:nvPr>
        </p:nvSpPr>
        <p:spPr>
          <a:xfrm>
            <a:off x="509136" y="7381499"/>
            <a:ext cx="5746750" cy="722085"/>
          </a:xfrm>
        </p:spPr>
        <p:txBody>
          <a:bodyPr>
            <a:noAutofit/>
          </a:bodyPr>
          <a:lstStyle>
            <a:lvl1pPr marL="0" indent="0" algn="just">
              <a:lnSpc>
                <a:spcPct val="100000"/>
              </a:lnSpc>
              <a:buNone/>
              <a:defRPr sz="10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grpSp>
        <p:nvGrpSpPr>
          <p:cNvPr id="6" name="Group 5">
            <a:extLst>
              <a:ext uri="{FF2B5EF4-FFF2-40B4-BE49-F238E27FC236}">
                <a16:creationId xmlns:a16="http://schemas.microsoft.com/office/drawing/2014/main" id="{BFD50B0B-FCF6-4F4F-B6F3-411364A5E456}"/>
              </a:ext>
            </a:extLst>
          </p:cNvPr>
          <p:cNvGrpSpPr/>
          <p:nvPr userDrawn="1"/>
        </p:nvGrpSpPr>
        <p:grpSpPr>
          <a:xfrm>
            <a:off x="6087058" y="704413"/>
            <a:ext cx="314651" cy="314651"/>
            <a:chOff x="6087058" y="704413"/>
            <a:chExt cx="314651" cy="314651"/>
          </a:xfrm>
        </p:grpSpPr>
        <p:sp>
          <p:nvSpPr>
            <p:cNvPr id="27" name="Oval 26">
              <a:extLst>
                <a:ext uri="{FF2B5EF4-FFF2-40B4-BE49-F238E27FC236}">
                  <a16:creationId xmlns:a16="http://schemas.microsoft.com/office/drawing/2014/main" id="{52D75E08-C036-8842-B2B7-411C89901C95}"/>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14">
              <a:hlinkClick r:id="" action="ppaction://noaction"/>
              <a:extLst>
                <a:ext uri="{FF2B5EF4-FFF2-40B4-BE49-F238E27FC236}">
                  <a16:creationId xmlns:a16="http://schemas.microsoft.com/office/drawing/2014/main" id="{A893DFB8-00F1-2F4E-9FD7-EAF10BC9306A}"/>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29" name="Graphic 115">
            <a:extLst>
              <a:ext uri="{FF2B5EF4-FFF2-40B4-BE49-F238E27FC236}">
                <a16:creationId xmlns:a16="http://schemas.microsoft.com/office/drawing/2014/main" id="{D76C26E2-61D0-8C45-A1EA-0E6821B1D26A}"/>
              </a:ext>
            </a:extLst>
          </p:cNvPr>
          <p:cNvGrpSpPr/>
          <p:nvPr userDrawn="1"/>
        </p:nvGrpSpPr>
        <p:grpSpPr>
          <a:xfrm>
            <a:off x="423301" y="387010"/>
            <a:ext cx="182880" cy="182880"/>
            <a:chOff x="423301" y="372942"/>
            <a:chExt cx="182880" cy="182880"/>
          </a:xfrm>
        </p:grpSpPr>
        <p:sp>
          <p:nvSpPr>
            <p:cNvPr id="30" name="Freeform 29">
              <a:extLst>
                <a:ext uri="{FF2B5EF4-FFF2-40B4-BE49-F238E27FC236}">
                  <a16:creationId xmlns:a16="http://schemas.microsoft.com/office/drawing/2014/main" id="{B66B32ED-0E0F-014F-B68A-043E4A8CC5B0}"/>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00048E51-6EA8-4442-B9B6-E5F9EB132F2B}"/>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B4F7127F-C75C-C946-9535-0B42B261E7B6}"/>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D4995942-E041-C247-B056-5A771325BE89}"/>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320111F1-61C9-FF4C-9E10-37BC2A1A6CF8}"/>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sp>
        <p:nvSpPr>
          <p:cNvPr id="4" name="Graphic 22">
            <a:extLst>
              <a:ext uri="{FF2B5EF4-FFF2-40B4-BE49-F238E27FC236}">
                <a16:creationId xmlns:a16="http://schemas.microsoft.com/office/drawing/2014/main" id="{09895A2E-9103-9347-A76E-7F4275FE4248}"/>
              </a:ext>
            </a:extLst>
          </p:cNvPr>
          <p:cNvSpPr/>
          <p:nvPr userDrawn="1"/>
        </p:nvSpPr>
        <p:spPr>
          <a:xfrm>
            <a:off x="5881519" y="6491949"/>
            <a:ext cx="382182" cy="382585"/>
          </a:xfrm>
          <a:custGeom>
            <a:avLst/>
            <a:gdLst>
              <a:gd name="connsiteX0" fmla="*/ 382033 w 382182"/>
              <a:gd name="connsiteY0" fmla="*/ 153701 h 382585"/>
              <a:gd name="connsiteX1" fmla="*/ 377638 w 382182"/>
              <a:gd name="connsiteY1" fmla="*/ 148454 h 382585"/>
              <a:gd name="connsiteX2" fmla="*/ 315046 w 382182"/>
              <a:gd name="connsiteY2" fmla="*/ 136524 h 382585"/>
              <a:gd name="connsiteX3" fmla="*/ 245128 w 382182"/>
              <a:gd name="connsiteY3" fmla="*/ 150540 h 382585"/>
              <a:gd name="connsiteX4" fmla="*/ 137748 w 382182"/>
              <a:gd name="connsiteY4" fmla="*/ 59181 h 382585"/>
              <a:gd name="connsiteX5" fmla="*/ 122924 w 382182"/>
              <a:gd name="connsiteY5" fmla="*/ 2687 h 382585"/>
              <a:gd name="connsiteX6" fmla="*/ 117692 w 382182"/>
              <a:gd name="connsiteY6" fmla="*/ 2 h 382585"/>
              <a:gd name="connsiteX7" fmla="*/ 112200 w 382182"/>
              <a:gd name="connsiteY7" fmla="*/ 2109 h 382585"/>
              <a:gd name="connsiteX8" fmla="*/ 2113 w 382182"/>
              <a:gd name="connsiteY8" fmla="*/ 112196 h 382585"/>
              <a:gd name="connsiteX9" fmla="*/ 13 w 382182"/>
              <a:gd name="connsiteY9" fmla="*/ 117717 h 382585"/>
              <a:gd name="connsiteX10" fmla="*/ 2726 w 382182"/>
              <a:gd name="connsiteY10" fmla="*/ 122957 h 382585"/>
              <a:gd name="connsiteX11" fmla="*/ 51015 w 382182"/>
              <a:gd name="connsiteY11" fmla="*/ 138069 h 382585"/>
              <a:gd name="connsiteX12" fmla="*/ 58470 w 382182"/>
              <a:gd name="connsiteY12" fmla="*/ 137780 h 382585"/>
              <a:gd name="connsiteX13" fmla="*/ 150284 w 382182"/>
              <a:gd name="connsiteY13" fmla="*/ 245702 h 382585"/>
              <a:gd name="connsiteX14" fmla="*/ 148068 w 382182"/>
              <a:gd name="connsiteY14" fmla="*/ 378039 h 382585"/>
              <a:gd name="connsiteX15" fmla="*/ 153315 w 382182"/>
              <a:gd name="connsiteY15" fmla="*/ 382434 h 382585"/>
              <a:gd name="connsiteX16" fmla="*/ 154773 w 382182"/>
              <a:gd name="connsiteY16" fmla="*/ 382586 h 382585"/>
              <a:gd name="connsiteX17" fmla="*/ 159875 w 382182"/>
              <a:gd name="connsiteY17" fmla="*/ 380471 h 382585"/>
              <a:gd name="connsiteX18" fmla="*/ 265025 w 382182"/>
              <a:gd name="connsiteY18" fmla="*/ 275320 h 382585"/>
              <a:gd name="connsiteX19" fmla="*/ 362959 w 382182"/>
              <a:gd name="connsiteY19" fmla="*/ 373254 h 382585"/>
              <a:gd name="connsiteX20" fmla="*/ 368062 w 382182"/>
              <a:gd name="connsiteY20" fmla="*/ 375369 h 382585"/>
              <a:gd name="connsiteX21" fmla="*/ 373164 w 382182"/>
              <a:gd name="connsiteY21" fmla="*/ 373254 h 382585"/>
              <a:gd name="connsiteX22" fmla="*/ 373164 w 382182"/>
              <a:gd name="connsiteY22" fmla="*/ 363049 h 382585"/>
              <a:gd name="connsiteX23" fmla="*/ 275230 w 382182"/>
              <a:gd name="connsiteY23" fmla="*/ 265116 h 382585"/>
              <a:gd name="connsiteX24" fmla="*/ 380070 w 382182"/>
              <a:gd name="connsiteY24" fmla="*/ 160268 h 382585"/>
              <a:gd name="connsiteX25" fmla="*/ 382033 w 382182"/>
              <a:gd name="connsiteY25" fmla="*/ 153701 h 38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2182" h="382585">
                <a:moveTo>
                  <a:pt x="382033" y="153701"/>
                </a:moveTo>
                <a:cubicBezTo>
                  <a:pt x="381543" y="151326"/>
                  <a:pt x="379890" y="149349"/>
                  <a:pt x="377638" y="148454"/>
                </a:cubicBezTo>
                <a:cubicBezTo>
                  <a:pt x="357777" y="140537"/>
                  <a:pt x="336718" y="136524"/>
                  <a:pt x="315046" y="136524"/>
                </a:cubicBezTo>
                <a:cubicBezTo>
                  <a:pt x="281264" y="136524"/>
                  <a:pt x="255196" y="146181"/>
                  <a:pt x="245128" y="150540"/>
                </a:cubicBezTo>
                <a:lnTo>
                  <a:pt x="137748" y="59181"/>
                </a:lnTo>
                <a:cubicBezTo>
                  <a:pt x="141501" y="26214"/>
                  <a:pt x="123718" y="3668"/>
                  <a:pt x="122924" y="2687"/>
                </a:cubicBezTo>
                <a:cubicBezTo>
                  <a:pt x="121632" y="1092"/>
                  <a:pt x="119734" y="117"/>
                  <a:pt x="117692" y="2"/>
                </a:cubicBezTo>
                <a:cubicBezTo>
                  <a:pt x="115657" y="-41"/>
                  <a:pt x="113643" y="659"/>
                  <a:pt x="112200" y="2109"/>
                </a:cubicBezTo>
                <a:lnTo>
                  <a:pt x="2113" y="112196"/>
                </a:lnTo>
                <a:cubicBezTo>
                  <a:pt x="655" y="113647"/>
                  <a:pt x="-110" y="115653"/>
                  <a:pt x="13" y="117717"/>
                </a:cubicBezTo>
                <a:cubicBezTo>
                  <a:pt x="128" y="119767"/>
                  <a:pt x="1117" y="121679"/>
                  <a:pt x="2726" y="122957"/>
                </a:cubicBezTo>
                <a:cubicBezTo>
                  <a:pt x="18466" y="135442"/>
                  <a:pt x="37678" y="138069"/>
                  <a:pt x="51015" y="138069"/>
                </a:cubicBezTo>
                <a:cubicBezTo>
                  <a:pt x="53988" y="138069"/>
                  <a:pt x="56529" y="137932"/>
                  <a:pt x="58470" y="137780"/>
                </a:cubicBezTo>
                <a:lnTo>
                  <a:pt x="150284" y="245702"/>
                </a:lnTo>
                <a:cubicBezTo>
                  <a:pt x="144019" y="261796"/>
                  <a:pt x="124880" y="319820"/>
                  <a:pt x="148068" y="378039"/>
                </a:cubicBezTo>
                <a:cubicBezTo>
                  <a:pt x="148963" y="380298"/>
                  <a:pt x="150933" y="381943"/>
                  <a:pt x="153315" y="382434"/>
                </a:cubicBezTo>
                <a:cubicBezTo>
                  <a:pt x="153798" y="382535"/>
                  <a:pt x="154289" y="382586"/>
                  <a:pt x="154773" y="382586"/>
                </a:cubicBezTo>
                <a:cubicBezTo>
                  <a:pt x="156671" y="382586"/>
                  <a:pt x="158511" y="381835"/>
                  <a:pt x="159875" y="380471"/>
                </a:cubicBezTo>
                <a:lnTo>
                  <a:pt x="265025" y="275320"/>
                </a:lnTo>
                <a:lnTo>
                  <a:pt x="362959" y="373254"/>
                </a:lnTo>
                <a:cubicBezTo>
                  <a:pt x="364366" y="374661"/>
                  <a:pt x="366214" y="375369"/>
                  <a:pt x="368062" y="375369"/>
                </a:cubicBezTo>
                <a:cubicBezTo>
                  <a:pt x="369909" y="375369"/>
                  <a:pt x="371757" y="374661"/>
                  <a:pt x="373164" y="373254"/>
                </a:cubicBezTo>
                <a:cubicBezTo>
                  <a:pt x="375986" y="370432"/>
                  <a:pt x="375986" y="365871"/>
                  <a:pt x="373164" y="363049"/>
                </a:cubicBezTo>
                <a:lnTo>
                  <a:pt x="275230" y="265116"/>
                </a:lnTo>
                <a:lnTo>
                  <a:pt x="380070" y="160268"/>
                </a:lnTo>
                <a:cubicBezTo>
                  <a:pt x="381788" y="158551"/>
                  <a:pt x="382524" y="156082"/>
                  <a:pt x="382033" y="153701"/>
                </a:cubicBezTo>
                <a:close/>
              </a:path>
            </a:pathLst>
          </a:custGeom>
          <a:solidFill>
            <a:schemeClr val="accent2"/>
          </a:solidFill>
          <a:ln w="7189" cap="flat">
            <a:noFill/>
            <a:prstDash val="solid"/>
            <a:miter/>
          </a:ln>
        </p:spPr>
        <p:txBody>
          <a:bodyPr rtlCol="0" anchor="ctr"/>
          <a:lstStyle/>
          <a:p>
            <a:endParaRPr lang="en-US" dirty="0"/>
          </a:p>
        </p:txBody>
      </p:sp>
      <p:grpSp>
        <p:nvGrpSpPr>
          <p:cNvPr id="25" name="Group 24">
            <a:extLst>
              <a:ext uri="{FF2B5EF4-FFF2-40B4-BE49-F238E27FC236}">
                <a16:creationId xmlns:a16="http://schemas.microsoft.com/office/drawing/2014/main" id="{B4B9E4DF-CA55-8F48-9160-BD927F207D99}"/>
              </a:ext>
            </a:extLst>
          </p:cNvPr>
          <p:cNvGrpSpPr>
            <a:grpSpLocks noChangeAspect="1"/>
          </p:cNvGrpSpPr>
          <p:nvPr userDrawn="1"/>
        </p:nvGrpSpPr>
        <p:grpSpPr>
          <a:xfrm>
            <a:off x="347384" y="8597241"/>
            <a:ext cx="5303520" cy="112251"/>
            <a:chOff x="540001" y="10013667"/>
            <a:chExt cx="6480393" cy="138430"/>
          </a:xfrm>
        </p:grpSpPr>
        <p:sp>
          <p:nvSpPr>
            <p:cNvPr id="26" name="object 4">
              <a:extLst>
                <a:ext uri="{FF2B5EF4-FFF2-40B4-BE49-F238E27FC236}">
                  <a16:creationId xmlns:a16="http://schemas.microsoft.com/office/drawing/2014/main" id="{B0E2A75D-6190-A746-9DB3-CDB3952AE430}"/>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00AEEF"/>
            </a:solidFill>
          </p:spPr>
          <p:txBody>
            <a:bodyPr wrap="square" lIns="0" tIns="0" rIns="0" bIns="0" rtlCol="0"/>
            <a:lstStyle/>
            <a:p>
              <a:endParaRPr dirty="0"/>
            </a:p>
          </p:txBody>
        </p:sp>
        <p:sp>
          <p:nvSpPr>
            <p:cNvPr id="35" name="object 5">
              <a:extLst>
                <a:ext uri="{FF2B5EF4-FFF2-40B4-BE49-F238E27FC236}">
                  <a16:creationId xmlns:a16="http://schemas.microsoft.com/office/drawing/2014/main" id="{35C77ED1-215E-2A4B-97DF-064CF8FDC75E}"/>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20BEC6"/>
            </a:solidFill>
          </p:spPr>
          <p:txBody>
            <a:bodyPr wrap="square" lIns="0" tIns="0" rIns="0" bIns="0" rtlCol="0"/>
            <a:lstStyle/>
            <a:p>
              <a:endParaRPr dirty="0"/>
            </a:p>
          </p:txBody>
        </p:sp>
        <p:sp>
          <p:nvSpPr>
            <p:cNvPr id="36" name="object 6">
              <a:extLst>
                <a:ext uri="{FF2B5EF4-FFF2-40B4-BE49-F238E27FC236}">
                  <a16:creationId xmlns:a16="http://schemas.microsoft.com/office/drawing/2014/main" id="{DFC4ABD9-1FBA-604F-A19E-D2EB023055AF}"/>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82CA9C"/>
            </a:solidFill>
          </p:spPr>
          <p:txBody>
            <a:bodyPr wrap="square" lIns="0" tIns="0" rIns="0" bIns="0" rtlCol="0"/>
            <a:lstStyle/>
            <a:p>
              <a:endParaRPr dirty="0"/>
            </a:p>
          </p:txBody>
        </p:sp>
        <p:sp>
          <p:nvSpPr>
            <p:cNvPr id="37" name="object 7">
              <a:extLst>
                <a:ext uri="{FF2B5EF4-FFF2-40B4-BE49-F238E27FC236}">
                  <a16:creationId xmlns:a16="http://schemas.microsoft.com/office/drawing/2014/main" id="{D6AD7174-955E-A34E-B2FD-9D4013386E15}"/>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00AEEF"/>
            </a:solidFill>
          </p:spPr>
          <p:txBody>
            <a:bodyPr wrap="square" lIns="0" tIns="0" rIns="0" bIns="0" rtlCol="0"/>
            <a:lstStyle/>
            <a:p>
              <a:endParaRPr dirty="0"/>
            </a:p>
          </p:txBody>
        </p:sp>
        <p:sp>
          <p:nvSpPr>
            <p:cNvPr id="38" name="object 8">
              <a:extLst>
                <a:ext uri="{FF2B5EF4-FFF2-40B4-BE49-F238E27FC236}">
                  <a16:creationId xmlns:a16="http://schemas.microsoft.com/office/drawing/2014/main" id="{72325169-1C41-674B-93D4-F7E7C9B8E526}"/>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20BEC6"/>
            </a:solidFill>
          </p:spPr>
          <p:txBody>
            <a:bodyPr wrap="square" lIns="0" tIns="0" rIns="0" bIns="0" rtlCol="0"/>
            <a:lstStyle/>
            <a:p>
              <a:endParaRPr dirty="0"/>
            </a:p>
          </p:txBody>
        </p:sp>
        <p:sp>
          <p:nvSpPr>
            <p:cNvPr id="39" name="object 9">
              <a:extLst>
                <a:ext uri="{FF2B5EF4-FFF2-40B4-BE49-F238E27FC236}">
                  <a16:creationId xmlns:a16="http://schemas.microsoft.com/office/drawing/2014/main" id="{5CDC74A8-D7E4-5540-B0E5-9D239E8A6A02}"/>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AEEF"/>
            </a:solidFill>
          </p:spPr>
          <p:txBody>
            <a:bodyPr wrap="square" lIns="0" tIns="0" rIns="0" bIns="0" rtlCol="0"/>
            <a:lstStyle/>
            <a:p>
              <a:endParaRPr dirty="0"/>
            </a:p>
          </p:txBody>
        </p:sp>
        <p:sp>
          <p:nvSpPr>
            <p:cNvPr id="40" name="object 10">
              <a:extLst>
                <a:ext uri="{FF2B5EF4-FFF2-40B4-BE49-F238E27FC236}">
                  <a16:creationId xmlns:a16="http://schemas.microsoft.com/office/drawing/2014/main" id="{08C6E3BA-DBB1-EE4D-A263-8E6C61898C88}"/>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7DC5"/>
            </a:solidFill>
          </p:spPr>
          <p:txBody>
            <a:bodyPr wrap="square" lIns="0" tIns="0" rIns="0" bIns="0" rtlCol="0"/>
            <a:lstStyle/>
            <a:p>
              <a:endParaRPr dirty="0"/>
            </a:p>
          </p:txBody>
        </p:sp>
        <p:sp>
          <p:nvSpPr>
            <p:cNvPr id="41" name="object 11">
              <a:extLst>
                <a:ext uri="{FF2B5EF4-FFF2-40B4-BE49-F238E27FC236}">
                  <a16:creationId xmlns:a16="http://schemas.microsoft.com/office/drawing/2014/main" id="{B179674B-CC2C-EF4A-B669-C52104783C1A}"/>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6684"/>
            </a:solidFill>
          </p:spPr>
          <p:txBody>
            <a:bodyPr wrap="square" lIns="0" tIns="0" rIns="0" bIns="0" rtlCol="0"/>
            <a:lstStyle/>
            <a:p>
              <a:endParaRPr dirty="0"/>
            </a:p>
          </p:txBody>
        </p:sp>
        <p:sp>
          <p:nvSpPr>
            <p:cNvPr id="42" name="object 12">
              <a:extLst>
                <a:ext uri="{FF2B5EF4-FFF2-40B4-BE49-F238E27FC236}">
                  <a16:creationId xmlns:a16="http://schemas.microsoft.com/office/drawing/2014/main" id="{001ED399-C8DE-0B44-9EA7-B46FB055C044}"/>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7DC5"/>
            </a:solidFill>
          </p:spPr>
          <p:txBody>
            <a:bodyPr wrap="square" lIns="0" tIns="0" rIns="0" bIns="0" rtlCol="0"/>
            <a:lstStyle/>
            <a:p>
              <a:endParaRPr dirty="0"/>
            </a:p>
          </p:txBody>
        </p:sp>
        <p:sp>
          <p:nvSpPr>
            <p:cNvPr id="43" name="object 13">
              <a:extLst>
                <a:ext uri="{FF2B5EF4-FFF2-40B4-BE49-F238E27FC236}">
                  <a16:creationId xmlns:a16="http://schemas.microsoft.com/office/drawing/2014/main" id="{B7B35A42-38ED-6548-91AD-51E09E2EAEDD}"/>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7DC5"/>
            </a:solidFill>
          </p:spPr>
          <p:txBody>
            <a:bodyPr wrap="square" lIns="0" tIns="0" rIns="0" bIns="0" rtlCol="0"/>
            <a:lstStyle/>
            <a:p>
              <a:endParaRPr dirty="0"/>
            </a:p>
          </p:txBody>
        </p:sp>
        <p:sp>
          <p:nvSpPr>
            <p:cNvPr id="44" name="object 14">
              <a:extLst>
                <a:ext uri="{FF2B5EF4-FFF2-40B4-BE49-F238E27FC236}">
                  <a16:creationId xmlns:a16="http://schemas.microsoft.com/office/drawing/2014/main" id="{D8ACD205-0623-9146-8EA2-C07A190D63DC}"/>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6684"/>
            </a:solidFill>
          </p:spPr>
          <p:txBody>
            <a:bodyPr wrap="square" lIns="0" tIns="0" rIns="0" bIns="0" rtlCol="0"/>
            <a:lstStyle/>
            <a:p>
              <a:endParaRPr dirty="0"/>
            </a:p>
          </p:txBody>
        </p:sp>
      </p:grpSp>
      <p:pic>
        <p:nvPicPr>
          <p:cNvPr id="45" name="Picture 44">
            <a:extLst>
              <a:ext uri="{FF2B5EF4-FFF2-40B4-BE49-F238E27FC236}">
                <a16:creationId xmlns:a16="http://schemas.microsoft.com/office/drawing/2014/main" id="{A115942E-4DFB-3A4E-A626-2263B7F71935}"/>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47" name="Rectangle 46">
            <a:extLst>
              <a:ext uri="{FF2B5EF4-FFF2-40B4-BE49-F238E27FC236}">
                <a16:creationId xmlns:a16="http://schemas.microsoft.com/office/drawing/2014/main" id="{9D20F731-89B1-49DA-BA61-C5652767FD7F}"/>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73298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H Strip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45" name="Picture Placeholder 11">
            <a:extLst>
              <a:ext uri="{FF2B5EF4-FFF2-40B4-BE49-F238E27FC236}">
                <a16:creationId xmlns:a16="http://schemas.microsoft.com/office/drawing/2014/main" id="{3BCA7E39-1232-A041-85B5-98C8C1D3C9A6}"/>
              </a:ext>
            </a:extLst>
          </p:cNvPr>
          <p:cNvSpPr>
            <a:spLocks noGrp="1"/>
          </p:cNvSpPr>
          <p:nvPr>
            <p:ph type="pic" sz="quarter" idx="14" hasCustomPrompt="1"/>
          </p:nvPr>
        </p:nvSpPr>
        <p:spPr>
          <a:xfrm>
            <a:off x="686781" y="1218500"/>
            <a:ext cx="5583237" cy="3346704"/>
          </a:xfrm>
        </p:spPr>
        <p:txBody>
          <a:bodyPr>
            <a:normAutofit/>
          </a:bodyPr>
          <a:lstStyle>
            <a:lvl1pPr marL="0" indent="0">
              <a:buNone/>
              <a:defRPr sz="1200"/>
            </a:lvl1pPr>
          </a:lstStyle>
          <a:p>
            <a:r>
              <a:rPr lang="en-US" dirty="0"/>
              <a:t>  </a:t>
            </a:r>
          </a:p>
        </p:txBody>
      </p:sp>
      <p:sp>
        <p:nvSpPr>
          <p:cNvPr id="48" name="Picture Placeholder 11">
            <a:extLst>
              <a:ext uri="{FF2B5EF4-FFF2-40B4-BE49-F238E27FC236}">
                <a16:creationId xmlns:a16="http://schemas.microsoft.com/office/drawing/2014/main" id="{1F1BC7CF-3F4E-9443-8731-3E83A3783B3F}"/>
              </a:ext>
            </a:extLst>
          </p:cNvPr>
          <p:cNvSpPr>
            <a:spLocks noGrp="1"/>
          </p:cNvSpPr>
          <p:nvPr>
            <p:ph type="pic" sz="quarter" idx="17" hasCustomPrompt="1"/>
          </p:nvPr>
        </p:nvSpPr>
        <p:spPr>
          <a:xfrm>
            <a:off x="708727" y="4932600"/>
            <a:ext cx="5583237" cy="3346704"/>
          </a:xfrm>
        </p:spPr>
        <p:txBody>
          <a:bodyPr>
            <a:normAutofit/>
          </a:bodyPr>
          <a:lstStyle>
            <a:lvl1pPr marL="0" indent="0">
              <a:buNone/>
              <a:defRPr sz="1200"/>
            </a:lvl1pPr>
          </a:lstStyle>
          <a:p>
            <a:r>
              <a:rPr lang="en-US" dirty="0"/>
              <a:t>  </a:t>
            </a:r>
          </a:p>
        </p:txBody>
      </p:sp>
      <p:sp>
        <p:nvSpPr>
          <p:cNvPr id="20" name="Rectangle 19">
            <a:extLst>
              <a:ext uri="{FF2B5EF4-FFF2-40B4-BE49-F238E27FC236}">
                <a16:creationId xmlns:a16="http://schemas.microsoft.com/office/drawing/2014/main" id="{989494BF-C0E4-2E47-B882-CB2722F6E0A0}"/>
              </a:ext>
            </a:extLst>
          </p:cNvPr>
          <p:cNvSpPr/>
          <p:nvPr userDrawn="1"/>
        </p:nvSpPr>
        <p:spPr>
          <a:xfrm>
            <a:off x="324832" y="1071563"/>
            <a:ext cx="6187393" cy="365283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9D60D8AB-C783-FD48-B7C5-917F4C3320C8}"/>
              </a:ext>
            </a:extLst>
          </p:cNvPr>
          <p:cNvSpPr/>
          <p:nvPr userDrawn="1"/>
        </p:nvSpPr>
        <p:spPr>
          <a:xfrm>
            <a:off x="324832" y="4779534"/>
            <a:ext cx="6187393" cy="365283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E84C26ED-1BEF-42CE-B7BC-225163E28E16}"/>
              </a:ext>
            </a:extLst>
          </p:cNvPr>
          <p:cNvGrpSpPr/>
          <p:nvPr userDrawn="1"/>
        </p:nvGrpSpPr>
        <p:grpSpPr>
          <a:xfrm>
            <a:off x="6087058" y="704413"/>
            <a:ext cx="314651" cy="314651"/>
            <a:chOff x="6087058" y="704413"/>
            <a:chExt cx="314651" cy="314651"/>
          </a:xfrm>
        </p:grpSpPr>
        <p:sp>
          <p:nvSpPr>
            <p:cNvPr id="24" name="Oval 23">
              <a:extLst>
                <a:ext uri="{FF2B5EF4-FFF2-40B4-BE49-F238E27FC236}">
                  <a16:creationId xmlns:a16="http://schemas.microsoft.com/office/drawing/2014/main" id="{A1161AF5-3B79-064D-90D7-A68761033972}"/>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14">
              <a:hlinkClick r:id="" action="ppaction://noaction"/>
              <a:extLst>
                <a:ext uri="{FF2B5EF4-FFF2-40B4-BE49-F238E27FC236}">
                  <a16:creationId xmlns:a16="http://schemas.microsoft.com/office/drawing/2014/main" id="{0468ED16-840D-E94A-9D1F-27947F0DF40E}"/>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26" name="Graphic 115">
            <a:extLst>
              <a:ext uri="{FF2B5EF4-FFF2-40B4-BE49-F238E27FC236}">
                <a16:creationId xmlns:a16="http://schemas.microsoft.com/office/drawing/2014/main" id="{A1270C8B-C79E-504E-A8D6-87CDE2B6DAB3}"/>
              </a:ext>
            </a:extLst>
          </p:cNvPr>
          <p:cNvGrpSpPr/>
          <p:nvPr userDrawn="1"/>
        </p:nvGrpSpPr>
        <p:grpSpPr>
          <a:xfrm>
            <a:off x="423301" y="387010"/>
            <a:ext cx="182880" cy="182880"/>
            <a:chOff x="423301" y="372942"/>
            <a:chExt cx="182880" cy="182880"/>
          </a:xfrm>
        </p:grpSpPr>
        <p:sp>
          <p:nvSpPr>
            <p:cNvPr id="27" name="Freeform 26">
              <a:extLst>
                <a:ext uri="{FF2B5EF4-FFF2-40B4-BE49-F238E27FC236}">
                  <a16:creationId xmlns:a16="http://schemas.microsoft.com/office/drawing/2014/main" id="{12515E00-D322-C640-A409-51E5D98EC665}"/>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8497B3D8-DA5E-F04E-9EDD-BCE2DA92A1E3}"/>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F301192F-8A6E-3141-8731-1DEF0FB5871D}"/>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B94876A6-0D56-5A49-ADAE-F2E739E7BAA4}"/>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3525190F-CC4E-F649-B608-03134765389B}"/>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grpSp>
        <p:nvGrpSpPr>
          <p:cNvPr id="22" name="Group 21">
            <a:extLst>
              <a:ext uri="{FF2B5EF4-FFF2-40B4-BE49-F238E27FC236}">
                <a16:creationId xmlns:a16="http://schemas.microsoft.com/office/drawing/2014/main" id="{ED593129-4C5F-4C44-B2E2-50F06880DCEE}"/>
              </a:ext>
            </a:extLst>
          </p:cNvPr>
          <p:cNvGrpSpPr>
            <a:grpSpLocks noChangeAspect="1"/>
          </p:cNvGrpSpPr>
          <p:nvPr userDrawn="1"/>
        </p:nvGrpSpPr>
        <p:grpSpPr>
          <a:xfrm>
            <a:off x="347384" y="8597241"/>
            <a:ext cx="5303520" cy="112251"/>
            <a:chOff x="540001" y="10013667"/>
            <a:chExt cx="6480393" cy="138430"/>
          </a:xfrm>
        </p:grpSpPr>
        <p:sp>
          <p:nvSpPr>
            <p:cNvPr id="23" name="object 4">
              <a:extLst>
                <a:ext uri="{FF2B5EF4-FFF2-40B4-BE49-F238E27FC236}">
                  <a16:creationId xmlns:a16="http://schemas.microsoft.com/office/drawing/2014/main" id="{32EE6D16-9C8C-C443-8E2D-8CB904727EBF}"/>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00AEEF"/>
            </a:solidFill>
          </p:spPr>
          <p:txBody>
            <a:bodyPr wrap="square" lIns="0" tIns="0" rIns="0" bIns="0" rtlCol="0"/>
            <a:lstStyle/>
            <a:p>
              <a:endParaRPr dirty="0"/>
            </a:p>
          </p:txBody>
        </p:sp>
        <p:sp>
          <p:nvSpPr>
            <p:cNvPr id="32" name="object 5">
              <a:extLst>
                <a:ext uri="{FF2B5EF4-FFF2-40B4-BE49-F238E27FC236}">
                  <a16:creationId xmlns:a16="http://schemas.microsoft.com/office/drawing/2014/main" id="{BAF74BAB-5455-324B-84AC-C0F6894112A7}"/>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20BEC6"/>
            </a:solidFill>
          </p:spPr>
          <p:txBody>
            <a:bodyPr wrap="square" lIns="0" tIns="0" rIns="0" bIns="0" rtlCol="0"/>
            <a:lstStyle/>
            <a:p>
              <a:endParaRPr dirty="0"/>
            </a:p>
          </p:txBody>
        </p:sp>
        <p:sp>
          <p:nvSpPr>
            <p:cNvPr id="33" name="object 6">
              <a:extLst>
                <a:ext uri="{FF2B5EF4-FFF2-40B4-BE49-F238E27FC236}">
                  <a16:creationId xmlns:a16="http://schemas.microsoft.com/office/drawing/2014/main" id="{97154D37-BCE3-034D-B557-DDDBFDC4B0B7}"/>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82CA9C"/>
            </a:solidFill>
          </p:spPr>
          <p:txBody>
            <a:bodyPr wrap="square" lIns="0" tIns="0" rIns="0" bIns="0" rtlCol="0"/>
            <a:lstStyle/>
            <a:p>
              <a:endParaRPr dirty="0"/>
            </a:p>
          </p:txBody>
        </p:sp>
        <p:sp>
          <p:nvSpPr>
            <p:cNvPr id="34" name="object 7">
              <a:extLst>
                <a:ext uri="{FF2B5EF4-FFF2-40B4-BE49-F238E27FC236}">
                  <a16:creationId xmlns:a16="http://schemas.microsoft.com/office/drawing/2014/main" id="{9E974A75-A2A4-A944-8EA3-952816F5CB51}"/>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00AEEF"/>
            </a:solidFill>
          </p:spPr>
          <p:txBody>
            <a:bodyPr wrap="square" lIns="0" tIns="0" rIns="0" bIns="0" rtlCol="0"/>
            <a:lstStyle/>
            <a:p>
              <a:endParaRPr dirty="0"/>
            </a:p>
          </p:txBody>
        </p:sp>
        <p:sp>
          <p:nvSpPr>
            <p:cNvPr id="35" name="object 8">
              <a:extLst>
                <a:ext uri="{FF2B5EF4-FFF2-40B4-BE49-F238E27FC236}">
                  <a16:creationId xmlns:a16="http://schemas.microsoft.com/office/drawing/2014/main" id="{B866309F-D0C2-A94A-BE02-EF905C83AEDB}"/>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20BEC6"/>
            </a:solidFill>
          </p:spPr>
          <p:txBody>
            <a:bodyPr wrap="square" lIns="0" tIns="0" rIns="0" bIns="0" rtlCol="0"/>
            <a:lstStyle/>
            <a:p>
              <a:endParaRPr dirty="0"/>
            </a:p>
          </p:txBody>
        </p:sp>
        <p:sp>
          <p:nvSpPr>
            <p:cNvPr id="36" name="object 9">
              <a:extLst>
                <a:ext uri="{FF2B5EF4-FFF2-40B4-BE49-F238E27FC236}">
                  <a16:creationId xmlns:a16="http://schemas.microsoft.com/office/drawing/2014/main" id="{0207052E-1B6C-7A49-BFBF-F9EE26C9858C}"/>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AEEF"/>
            </a:solidFill>
          </p:spPr>
          <p:txBody>
            <a:bodyPr wrap="square" lIns="0" tIns="0" rIns="0" bIns="0" rtlCol="0"/>
            <a:lstStyle/>
            <a:p>
              <a:endParaRPr dirty="0"/>
            </a:p>
          </p:txBody>
        </p:sp>
        <p:sp>
          <p:nvSpPr>
            <p:cNvPr id="37" name="object 10">
              <a:extLst>
                <a:ext uri="{FF2B5EF4-FFF2-40B4-BE49-F238E27FC236}">
                  <a16:creationId xmlns:a16="http://schemas.microsoft.com/office/drawing/2014/main" id="{0E006E65-4162-824F-BFC7-768770F37D5E}"/>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7DC5"/>
            </a:solidFill>
          </p:spPr>
          <p:txBody>
            <a:bodyPr wrap="square" lIns="0" tIns="0" rIns="0" bIns="0" rtlCol="0"/>
            <a:lstStyle/>
            <a:p>
              <a:endParaRPr dirty="0"/>
            </a:p>
          </p:txBody>
        </p:sp>
        <p:sp>
          <p:nvSpPr>
            <p:cNvPr id="38" name="object 11">
              <a:extLst>
                <a:ext uri="{FF2B5EF4-FFF2-40B4-BE49-F238E27FC236}">
                  <a16:creationId xmlns:a16="http://schemas.microsoft.com/office/drawing/2014/main" id="{0E0173B4-EFED-5946-8F08-1E8EECFF36A7}"/>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6684"/>
            </a:solidFill>
          </p:spPr>
          <p:txBody>
            <a:bodyPr wrap="square" lIns="0" tIns="0" rIns="0" bIns="0" rtlCol="0"/>
            <a:lstStyle/>
            <a:p>
              <a:endParaRPr dirty="0"/>
            </a:p>
          </p:txBody>
        </p:sp>
        <p:sp>
          <p:nvSpPr>
            <p:cNvPr id="39" name="object 12">
              <a:extLst>
                <a:ext uri="{FF2B5EF4-FFF2-40B4-BE49-F238E27FC236}">
                  <a16:creationId xmlns:a16="http://schemas.microsoft.com/office/drawing/2014/main" id="{65FF8667-2AEA-0B42-92CE-A673669F5A07}"/>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7DC5"/>
            </a:solidFill>
          </p:spPr>
          <p:txBody>
            <a:bodyPr wrap="square" lIns="0" tIns="0" rIns="0" bIns="0" rtlCol="0"/>
            <a:lstStyle/>
            <a:p>
              <a:endParaRPr dirty="0"/>
            </a:p>
          </p:txBody>
        </p:sp>
        <p:sp>
          <p:nvSpPr>
            <p:cNvPr id="40" name="object 13">
              <a:extLst>
                <a:ext uri="{FF2B5EF4-FFF2-40B4-BE49-F238E27FC236}">
                  <a16:creationId xmlns:a16="http://schemas.microsoft.com/office/drawing/2014/main" id="{ED2E3AC2-3C01-2546-8993-8E32756E44EE}"/>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7DC5"/>
            </a:solidFill>
          </p:spPr>
          <p:txBody>
            <a:bodyPr wrap="square" lIns="0" tIns="0" rIns="0" bIns="0" rtlCol="0"/>
            <a:lstStyle/>
            <a:p>
              <a:endParaRPr dirty="0"/>
            </a:p>
          </p:txBody>
        </p:sp>
        <p:sp>
          <p:nvSpPr>
            <p:cNvPr id="41" name="object 14">
              <a:extLst>
                <a:ext uri="{FF2B5EF4-FFF2-40B4-BE49-F238E27FC236}">
                  <a16:creationId xmlns:a16="http://schemas.microsoft.com/office/drawing/2014/main" id="{2FF2C2B1-2109-5646-B9E3-98032D4803C9}"/>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6684"/>
            </a:solidFill>
          </p:spPr>
          <p:txBody>
            <a:bodyPr wrap="square" lIns="0" tIns="0" rIns="0" bIns="0" rtlCol="0"/>
            <a:lstStyle/>
            <a:p>
              <a:endParaRPr dirty="0"/>
            </a:p>
          </p:txBody>
        </p:sp>
      </p:grpSp>
      <p:pic>
        <p:nvPicPr>
          <p:cNvPr id="42" name="Picture 41">
            <a:extLst>
              <a:ext uri="{FF2B5EF4-FFF2-40B4-BE49-F238E27FC236}">
                <a16:creationId xmlns:a16="http://schemas.microsoft.com/office/drawing/2014/main" id="{A3EEB95B-57CC-8940-A983-A88D2FD6B3C4}"/>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44" name="Rectangle 43">
            <a:extLst>
              <a:ext uri="{FF2B5EF4-FFF2-40B4-BE49-F238E27FC236}">
                <a16:creationId xmlns:a16="http://schemas.microsoft.com/office/drawing/2014/main" id="{01864A1C-D6BB-440F-8130-23F25052C539}"/>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400564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s Fir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83833" y="1167748"/>
            <a:ext cx="1603483" cy="20005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8766" y="3638367"/>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8766" y="6128061"/>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D2D3F28E-C15C-0D4A-9396-E9EDFF3D655A}"/>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16F8769F-21E2-244C-B2AE-3C4F6862F307}"/>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B2FEC1FD-FC4F-284C-B733-35B1EF3D376D}"/>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4" name="Group 3">
            <a:extLst>
              <a:ext uri="{FF2B5EF4-FFF2-40B4-BE49-F238E27FC236}">
                <a16:creationId xmlns:a16="http://schemas.microsoft.com/office/drawing/2014/main" id="{B2ED2440-9019-4A9D-9F8D-1D784B528579}"/>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3B73CDB3-E736-2946-BFE1-75B04E0D3B73}"/>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95067A25-15F0-1B4A-B9D8-12EC6D07604B}"/>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50" name="Graphic 115">
            <a:extLst>
              <a:ext uri="{FF2B5EF4-FFF2-40B4-BE49-F238E27FC236}">
                <a16:creationId xmlns:a16="http://schemas.microsoft.com/office/drawing/2014/main" id="{8CA77405-D854-9645-957C-7CE54C037E60}"/>
              </a:ext>
            </a:extLst>
          </p:cNvPr>
          <p:cNvGrpSpPr/>
          <p:nvPr userDrawn="1"/>
        </p:nvGrpSpPr>
        <p:grpSpPr>
          <a:xfrm>
            <a:off x="423301" y="387010"/>
            <a:ext cx="182880" cy="182880"/>
            <a:chOff x="423301" y="372942"/>
            <a:chExt cx="182880" cy="182880"/>
          </a:xfrm>
        </p:grpSpPr>
        <p:sp>
          <p:nvSpPr>
            <p:cNvPr id="51" name="Freeform 50">
              <a:extLst>
                <a:ext uri="{FF2B5EF4-FFF2-40B4-BE49-F238E27FC236}">
                  <a16:creationId xmlns:a16="http://schemas.microsoft.com/office/drawing/2014/main" id="{8758B970-39B9-5E44-99EA-E9B89E093A58}"/>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3720DF9F-CCC9-EC46-BEFD-9F5CEFF5342A}"/>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BE0DA118-D8FE-6C41-8309-0475513D672B}"/>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BB6306CB-6A6D-3E41-B1B0-3A4F99DD416B}"/>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4AF2D712-E251-D444-BBCA-7595E6699A32}"/>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grpSp>
        <p:nvGrpSpPr>
          <p:cNvPr id="57" name="Group 56">
            <a:extLst>
              <a:ext uri="{FF2B5EF4-FFF2-40B4-BE49-F238E27FC236}">
                <a16:creationId xmlns:a16="http://schemas.microsoft.com/office/drawing/2014/main" id="{B971930A-CB1F-0540-80AA-00531FD2B4E2}"/>
              </a:ext>
            </a:extLst>
          </p:cNvPr>
          <p:cNvGrpSpPr>
            <a:grpSpLocks noChangeAspect="1"/>
          </p:cNvGrpSpPr>
          <p:nvPr userDrawn="1"/>
        </p:nvGrpSpPr>
        <p:grpSpPr>
          <a:xfrm>
            <a:off x="347384" y="8597241"/>
            <a:ext cx="5303520" cy="112251"/>
            <a:chOff x="540001" y="10013667"/>
            <a:chExt cx="6480393" cy="138430"/>
          </a:xfrm>
        </p:grpSpPr>
        <p:sp>
          <p:nvSpPr>
            <p:cNvPr id="58" name="object 4">
              <a:extLst>
                <a:ext uri="{FF2B5EF4-FFF2-40B4-BE49-F238E27FC236}">
                  <a16:creationId xmlns:a16="http://schemas.microsoft.com/office/drawing/2014/main" id="{BA914C05-D25E-364C-9A18-A8FE8B590C1C}"/>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00AEEF"/>
            </a:solidFill>
          </p:spPr>
          <p:txBody>
            <a:bodyPr wrap="square" lIns="0" tIns="0" rIns="0" bIns="0" rtlCol="0"/>
            <a:lstStyle/>
            <a:p>
              <a:endParaRPr dirty="0"/>
            </a:p>
          </p:txBody>
        </p:sp>
        <p:sp>
          <p:nvSpPr>
            <p:cNvPr id="59" name="object 5">
              <a:extLst>
                <a:ext uri="{FF2B5EF4-FFF2-40B4-BE49-F238E27FC236}">
                  <a16:creationId xmlns:a16="http://schemas.microsoft.com/office/drawing/2014/main" id="{09DA8086-ABF9-2F4E-9CAB-5A3FE4F5FDDE}"/>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20BEC6"/>
            </a:solidFill>
          </p:spPr>
          <p:txBody>
            <a:bodyPr wrap="square" lIns="0" tIns="0" rIns="0" bIns="0" rtlCol="0"/>
            <a:lstStyle/>
            <a:p>
              <a:endParaRPr dirty="0"/>
            </a:p>
          </p:txBody>
        </p:sp>
        <p:sp>
          <p:nvSpPr>
            <p:cNvPr id="61" name="object 6">
              <a:extLst>
                <a:ext uri="{FF2B5EF4-FFF2-40B4-BE49-F238E27FC236}">
                  <a16:creationId xmlns:a16="http://schemas.microsoft.com/office/drawing/2014/main" id="{974FBE8B-CD82-FE48-BC24-B99B1C4A320A}"/>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82CA9C"/>
            </a:solidFill>
          </p:spPr>
          <p:txBody>
            <a:bodyPr wrap="square" lIns="0" tIns="0" rIns="0" bIns="0" rtlCol="0"/>
            <a:lstStyle/>
            <a:p>
              <a:endParaRPr dirty="0"/>
            </a:p>
          </p:txBody>
        </p:sp>
        <p:sp>
          <p:nvSpPr>
            <p:cNvPr id="62" name="object 7">
              <a:extLst>
                <a:ext uri="{FF2B5EF4-FFF2-40B4-BE49-F238E27FC236}">
                  <a16:creationId xmlns:a16="http://schemas.microsoft.com/office/drawing/2014/main" id="{91DFD81D-5745-3D47-A77D-146A1A728CEE}"/>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00AEEF"/>
            </a:solidFill>
          </p:spPr>
          <p:txBody>
            <a:bodyPr wrap="square" lIns="0" tIns="0" rIns="0" bIns="0" rtlCol="0"/>
            <a:lstStyle/>
            <a:p>
              <a:endParaRPr dirty="0"/>
            </a:p>
          </p:txBody>
        </p:sp>
        <p:sp>
          <p:nvSpPr>
            <p:cNvPr id="63" name="object 8">
              <a:extLst>
                <a:ext uri="{FF2B5EF4-FFF2-40B4-BE49-F238E27FC236}">
                  <a16:creationId xmlns:a16="http://schemas.microsoft.com/office/drawing/2014/main" id="{202333B3-B169-3949-AD4F-5072304AA146}"/>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20BEC6"/>
            </a:solidFill>
          </p:spPr>
          <p:txBody>
            <a:bodyPr wrap="square" lIns="0" tIns="0" rIns="0" bIns="0" rtlCol="0"/>
            <a:lstStyle/>
            <a:p>
              <a:endParaRPr dirty="0"/>
            </a:p>
          </p:txBody>
        </p:sp>
        <p:sp>
          <p:nvSpPr>
            <p:cNvPr id="64" name="object 9">
              <a:extLst>
                <a:ext uri="{FF2B5EF4-FFF2-40B4-BE49-F238E27FC236}">
                  <a16:creationId xmlns:a16="http://schemas.microsoft.com/office/drawing/2014/main" id="{D38A036F-2B72-3D4B-95A7-1347F5817731}"/>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AEEF"/>
            </a:solidFill>
          </p:spPr>
          <p:txBody>
            <a:bodyPr wrap="square" lIns="0" tIns="0" rIns="0" bIns="0" rtlCol="0"/>
            <a:lstStyle/>
            <a:p>
              <a:endParaRPr dirty="0"/>
            </a:p>
          </p:txBody>
        </p:sp>
        <p:sp>
          <p:nvSpPr>
            <p:cNvPr id="65" name="object 10">
              <a:extLst>
                <a:ext uri="{FF2B5EF4-FFF2-40B4-BE49-F238E27FC236}">
                  <a16:creationId xmlns:a16="http://schemas.microsoft.com/office/drawing/2014/main" id="{AE946E55-0979-1F47-AE96-5E772ACF7865}"/>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7DC5"/>
            </a:solidFill>
          </p:spPr>
          <p:txBody>
            <a:bodyPr wrap="square" lIns="0" tIns="0" rIns="0" bIns="0" rtlCol="0"/>
            <a:lstStyle/>
            <a:p>
              <a:endParaRPr dirty="0"/>
            </a:p>
          </p:txBody>
        </p:sp>
        <p:sp>
          <p:nvSpPr>
            <p:cNvPr id="66" name="object 11">
              <a:extLst>
                <a:ext uri="{FF2B5EF4-FFF2-40B4-BE49-F238E27FC236}">
                  <a16:creationId xmlns:a16="http://schemas.microsoft.com/office/drawing/2014/main" id="{817830CB-AE67-604F-9842-AD4A58826C9D}"/>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6684"/>
            </a:solidFill>
          </p:spPr>
          <p:txBody>
            <a:bodyPr wrap="square" lIns="0" tIns="0" rIns="0" bIns="0" rtlCol="0"/>
            <a:lstStyle/>
            <a:p>
              <a:endParaRPr dirty="0"/>
            </a:p>
          </p:txBody>
        </p:sp>
        <p:sp>
          <p:nvSpPr>
            <p:cNvPr id="67" name="object 12">
              <a:extLst>
                <a:ext uri="{FF2B5EF4-FFF2-40B4-BE49-F238E27FC236}">
                  <a16:creationId xmlns:a16="http://schemas.microsoft.com/office/drawing/2014/main" id="{F765C223-C010-6840-84B2-66105C7C946F}"/>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7DC5"/>
            </a:solidFill>
          </p:spPr>
          <p:txBody>
            <a:bodyPr wrap="square" lIns="0" tIns="0" rIns="0" bIns="0" rtlCol="0"/>
            <a:lstStyle/>
            <a:p>
              <a:endParaRPr dirty="0"/>
            </a:p>
          </p:txBody>
        </p:sp>
        <p:sp>
          <p:nvSpPr>
            <p:cNvPr id="69" name="object 13">
              <a:extLst>
                <a:ext uri="{FF2B5EF4-FFF2-40B4-BE49-F238E27FC236}">
                  <a16:creationId xmlns:a16="http://schemas.microsoft.com/office/drawing/2014/main" id="{D102E907-0181-6D4D-BE5A-A8837F1A43DA}"/>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7DC5"/>
            </a:solidFill>
          </p:spPr>
          <p:txBody>
            <a:bodyPr wrap="square" lIns="0" tIns="0" rIns="0" bIns="0" rtlCol="0"/>
            <a:lstStyle/>
            <a:p>
              <a:endParaRPr dirty="0"/>
            </a:p>
          </p:txBody>
        </p:sp>
        <p:sp>
          <p:nvSpPr>
            <p:cNvPr id="76" name="object 14">
              <a:extLst>
                <a:ext uri="{FF2B5EF4-FFF2-40B4-BE49-F238E27FC236}">
                  <a16:creationId xmlns:a16="http://schemas.microsoft.com/office/drawing/2014/main" id="{DCF4FB2C-BBA4-9C40-80E9-9D4EADB79998}"/>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6684"/>
            </a:solidFill>
          </p:spPr>
          <p:txBody>
            <a:bodyPr wrap="square" lIns="0" tIns="0" rIns="0" bIns="0" rtlCol="0"/>
            <a:lstStyle/>
            <a:p>
              <a:endParaRPr dirty="0"/>
            </a:p>
          </p:txBody>
        </p:sp>
      </p:grpSp>
      <p:pic>
        <p:nvPicPr>
          <p:cNvPr id="77" name="Picture 76">
            <a:extLst>
              <a:ext uri="{FF2B5EF4-FFF2-40B4-BE49-F238E27FC236}">
                <a16:creationId xmlns:a16="http://schemas.microsoft.com/office/drawing/2014/main" id="{FA37EF59-B775-F248-8632-B79C12901826}"/>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78" name="Rectangle 77">
            <a:extLst>
              <a:ext uri="{FF2B5EF4-FFF2-40B4-BE49-F238E27FC236}">
                <a16:creationId xmlns:a16="http://schemas.microsoft.com/office/drawing/2014/main" id="{4769C58C-EE15-496D-9A61-BD8AD94EE94E}"/>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189199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as Las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D41C5B-16A9-D24C-A19A-3537CAD3445C}"/>
              </a:ext>
            </a:extLst>
          </p:cNvPr>
          <p:cNvSpPr/>
          <p:nvPr userDrawn="1"/>
        </p:nvSpPr>
        <p:spPr>
          <a:xfrm>
            <a:off x="324832" y="178370"/>
            <a:ext cx="6183349" cy="65478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76BF60C-864C-AC42-8E47-66335090D011}"/>
              </a:ext>
            </a:extLst>
          </p:cNvPr>
          <p:cNvPicPr>
            <a:picLocks noChangeAspect="1"/>
          </p:cNvPicPr>
          <p:nvPr userDrawn="1"/>
        </p:nvPicPr>
        <p:blipFill>
          <a:blip r:embed="rId2"/>
          <a:srcRect/>
          <a:stretch/>
        </p:blipFill>
        <p:spPr>
          <a:xfrm>
            <a:off x="3878711" y="236738"/>
            <a:ext cx="2510664" cy="426543"/>
          </a:xfrm>
          <a:prstGeom prst="rect">
            <a:avLst/>
          </a:prstGeom>
        </p:spPr>
      </p:pic>
      <p:sp>
        <p:nvSpPr>
          <p:cNvPr id="2" name="Title 1"/>
          <p:cNvSpPr>
            <a:spLocks noGrp="1"/>
          </p:cNvSpPr>
          <p:nvPr>
            <p:ph type="title" hasCustomPrompt="1"/>
          </p:nvPr>
        </p:nvSpPr>
        <p:spPr>
          <a:xfrm>
            <a:off x="566599" y="258769"/>
            <a:ext cx="3291280" cy="486833"/>
          </a:xfrm>
        </p:spPr>
        <p:txBody>
          <a:bodyPr>
            <a:normAutofit/>
          </a:bodyPr>
          <a:lstStyle>
            <a:lvl1pPr>
              <a:defRPr sz="2000" cap="all" baseline="0">
                <a:solidFill>
                  <a:schemeClr val="bg1"/>
                </a:solidFill>
              </a:defRPr>
            </a:lvl1pPr>
          </a:lstStyle>
          <a:p>
            <a:r>
              <a:rPr lang="en-US" dirty="0"/>
              <a:t>Edit Title</a:t>
            </a:r>
          </a:p>
        </p:txBody>
      </p:sp>
      <p:sp>
        <p:nvSpPr>
          <p:cNvPr id="3" name="Date Placeholder 2"/>
          <p:cNvSpPr>
            <a:spLocks noGrp="1"/>
          </p:cNvSpPr>
          <p:nvPr>
            <p:ph type="dt" sz="half" idx="10"/>
          </p:nvPr>
        </p:nvSpPr>
        <p:spPr>
          <a:xfrm>
            <a:off x="242882" y="8825018"/>
            <a:ext cx="589875" cy="180240"/>
          </a:xfrm>
        </p:spPr>
        <p:txBody>
          <a:bodyPr/>
          <a:lstStyle>
            <a:lvl1pPr>
              <a:defRPr sz="600">
                <a:solidFill>
                  <a:schemeClr val="tx1"/>
                </a:solidFill>
              </a:defRPr>
            </a:lvl1pPr>
          </a:lstStyle>
          <a:p>
            <a:endParaRPr lang="en-US" dirty="0"/>
          </a:p>
        </p:txBody>
      </p:sp>
      <p:sp>
        <p:nvSpPr>
          <p:cNvPr id="5" name="Slide Number Placeholder 4"/>
          <p:cNvSpPr>
            <a:spLocks noGrp="1"/>
          </p:cNvSpPr>
          <p:nvPr>
            <p:ph type="sldNum" sz="quarter" idx="12"/>
          </p:nvPr>
        </p:nvSpPr>
        <p:spPr>
          <a:xfrm>
            <a:off x="6208203" y="8823698"/>
            <a:ext cx="383819" cy="182880"/>
          </a:xfrm>
        </p:spPr>
        <p:txBody>
          <a:bodyPr anchor="ctr"/>
          <a:lstStyle/>
          <a:p>
            <a:fld id="{1400FC55-D6EB-214E-8ABB-036276DC61B2}" type="slidenum">
              <a:rPr lang="en-US" smtClean="0"/>
              <a:t>‹#›</a:t>
            </a:fld>
            <a:endParaRPr lang="en-US" dirty="0"/>
          </a:p>
        </p:txBody>
      </p:sp>
      <p:sp>
        <p:nvSpPr>
          <p:cNvPr id="52" name="Rectangle 51">
            <a:extLst>
              <a:ext uri="{FF2B5EF4-FFF2-40B4-BE49-F238E27FC236}">
                <a16:creationId xmlns:a16="http://schemas.microsoft.com/office/drawing/2014/main" id="{EEBAE0DC-82C1-3541-8E41-56D3022281DF}"/>
              </a:ext>
            </a:extLst>
          </p:cNvPr>
          <p:cNvSpPr/>
          <p:nvPr userDrawn="1"/>
        </p:nvSpPr>
        <p:spPr>
          <a:xfrm>
            <a:off x="4884454" y="1109663"/>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3A4E5296-7B28-154B-AA94-FA87C625F57C}"/>
              </a:ext>
            </a:extLst>
          </p:cNvPr>
          <p:cNvSpPr/>
          <p:nvPr userDrawn="1"/>
        </p:nvSpPr>
        <p:spPr>
          <a:xfrm>
            <a:off x="5003957" y="1178438"/>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Placeholder 5">
            <a:extLst>
              <a:ext uri="{FF2B5EF4-FFF2-40B4-BE49-F238E27FC236}">
                <a16:creationId xmlns:a16="http://schemas.microsoft.com/office/drawing/2014/main" id="{30CA0D9F-C4A4-5D4B-A7BF-68B9D6F8F6FD}"/>
              </a:ext>
            </a:extLst>
          </p:cNvPr>
          <p:cNvSpPr>
            <a:spLocks noGrp="1"/>
          </p:cNvSpPr>
          <p:nvPr>
            <p:ph type="body" sz="quarter" idx="18" hasCustomPrompt="1"/>
          </p:nvPr>
        </p:nvSpPr>
        <p:spPr>
          <a:xfrm>
            <a:off x="4907945" y="1511999"/>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71" name="Text Placeholder 22">
            <a:extLst>
              <a:ext uri="{FF2B5EF4-FFF2-40B4-BE49-F238E27FC236}">
                <a16:creationId xmlns:a16="http://schemas.microsoft.com/office/drawing/2014/main" id="{3FBA396E-C75A-E441-A0AB-2C489B98D34E}"/>
              </a:ext>
            </a:extLst>
          </p:cNvPr>
          <p:cNvSpPr>
            <a:spLocks noGrp="1"/>
          </p:cNvSpPr>
          <p:nvPr>
            <p:ph type="body" sz="quarter" idx="37" hasCustomPrompt="1"/>
          </p:nvPr>
        </p:nvSpPr>
        <p:spPr>
          <a:xfrm>
            <a:off x="5156559" y="1297915"/>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72" name="Rectangle 71">
            <a:extLst>
              <a:ext uri="{FF2B5EF4-FFF2-40B4-BE49-F238E27FC236}">
                <a16:creationId xmlns:a16="http://schemas.microsoft.com/office/drawing/2014/main" id="{C14A3FD7-CF92-B249-98C1-0AD4EB2CFC1B}"/>
              </a:ext>
            </a:extLst>
          </p:cNvPr>
          <p:cNvSpPr/>
          <p:nvPr userDrawn="1"/>
        </p:nvSpPr>
        <p:spPr>
          <a:xfrm>
            <a:off x="4976710" y="1299028"/>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73" name="Rectangle 72">
            <a:extLst>
              <a:ext uri="{FF2B5EF4-FFF2-40B4-BE49-F238E27FC236}">
                <a16:creationId xmlns:a16="http://schemas.microsoft.com/office/drawing/2014/main" id="{58F4455D-CCEE-C34F-A1CA-D6B321236124}"/>
              </a:ext>
            </a:extLst>
          </p:cNvPr>
          <p:cNvSpPr/>
          <p:nvPr userDrawn="1"/>
        </p:nvSpPr>
        <p:spPr>
          <a:xfrm>
            <a:off x="5251738" y="1299028"/>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74" name="Text Placeholder 22">
            <a:extLst>
              <a:ext uri="{FF2B5EF4-FFF2-40B4-BE49-F238E27FC236}">
                <a16:creationId xmlns:a16="http://schemas.microsoft.com/office/drawing/2014/main" id="{5E5F92B1-AEC4-D941-92B8-4B1168C50F4F}"/>
              </a:ext>
            </a:extLst>
          </p:cNvPr>
          <p:cNvSpPr>
            <a:spLocks noGrp="1"/>
          </p:cNvSpPr>
          <p:nvPr>
            <p:ph type="body" sz="quarter" idx="38" hasCustomPrompt="1"/>
          </p:nvPr>
        </p:nvSpPr>
        <p:spPr>
          <a:xfrm>
            <a:off x="5471665" y="1297915"/>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75" name="Rectangle 74">
            <a:extLst>
              <a:ext uri="{FF2B5EF4-FFF2-40B4-BE49-F238E27FC236}">
                <a16:creationId xmlns:a16="http://schemas.microsoft.com/office/drawing/2014/main" id="{58957A52-E5B2-954B-AE35-C020FA503B21}"/>
              </a:ext>
            </a:extLst>
          </p:cNvPr>
          <p:cNvSpPr/>
          <p:nvPr userDrawn="1"/>
        </p:nvSpPr>
        <p:spPr>
          <a:xfrm>
            <a:off x="4979837" y="1167748"/>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21" name="Rectangle 120">
            <a:extLst>
              <a:ext uri="{FF2B5EF4-FFF2-40B4-BE49-F238E27FC236}">
                <a16:creationId xmlns:a16="http://schemas.microsoft.com/office/drawing/2014/main" id="{4FC268D5-2581-D449-832F-E5E8C0E5F313}"/>
              </a:ext>
            </a:extLst>
          </p:cNvPr>
          <p:cNvSpPr/>
          <p:nvPr userDrawn="1"/>
        </p:nvSpPr>
        <p:spPr>
          <a:xfrm>
            <a:off x="324832" y="1109663"/>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A2DF9CE4-E468-2F4B-A547-0B3D95BC8A50}"/>
              </a:ext>
            </a:extLst>
          </p:cNvPr>
          <p:cNvSpPr/>
          <p:nvPr userDrawn="1"/>
        </p:nvSpPr>
        <p:spPr>
          <a:xfrm>
            <a:off x="4883383" y="3580282"/>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48">
            <a:extLst>
              <a:ext uri="{FF2B5EF4-FFF2-40B4-BE49-F238E27FC236}">
                <a16:creationId xmlns:a16="http://schemas.microsoft.com/office/drawing/2014/main" id="{D24246B8-2D7F-E84A-B4A3-A5730791C67B}"/>
              </a:ext>
            </a:extLst>
          </p:cNvPr>
          <p:cNvSpPr/>
          <p:nvPr userDrawn="1"/>
        </p:nvSpPr>
        <p:spPr>
          <a:xfrm>
            <a:off x="5002886" y="3649057"/>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 Placeholder 5">
            <a:extLst>
              <a:ext uri="{FF2B5EF4-FFF2-40B4-BE49-F238E27FC236}">
                <a16:creationId xmlns:a16="http://schemas.microsoft.com/office/drawing/2014/main" id="{0DA84043-778F-6F4E-94B2-7672D7AD2BC2}"/>
              </a:ext>
            </a:extLst>
          </p:cNvPr>
          <p:cNvSpPr>
            <a:spLocks noGrp="1"/>
          </p:cNvSpPr>
          <p:nvPr>
            <p:ph type="body" sz="quarter" idx="55" hasCustomPrompt="1"/>
          </p:nvPr>
        </p:nvSpPr>
        <p:spPr>
          <a:xfrm>
            <a:off x="4906874" y="3982618"/>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53" name="Text Placeholder 22">
            <a:extLst>
              <a:ext uri="{FF2B5EF4-FFF2-40B4-BE49-F238E27FC236}">
                <a16:creationId xmlns:a16="http://schemas.microsoft.com/office/drawing/2014/main" id="{5201A64F-9A18-0D46-9510-583E360FDF40}"/>
              </a:ext>
            </a:extLst>
          </p:cNvPr>
          <p:cNvSpPr>
            <a:spLocks noGrp="1"/>
          </p:cNvSpPr>
          <p:nvPr>
            <p:ph type="body" sz="quarter" idx="56" hasCustomPrompt="1"/>
          </p:nvPr>
        </p:nvSpPr>
        <p:spPr>
          <a:xfrm>
            <a:off x="5155488" y="3768534"/>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54" name="Rectangle 153">
            <a:extLst>
              <a:ext uri="{FF2B5EF4-FFF2-40B4-BE49-F238E27FC236}">
                <a16:creationId xmlns:a16="http://schemas.microsoft.com/office/drawing/2014/main" id="{4C439BF2-B0C2-794F-AD91-3DBD6E68DD1F}"/>
              </a:ext>
            </a:extLst>
          </p:cNvPr>
          <p:cNvSpPr/>
          <p:nvPr userDrawn="1"/>
        </p:nvSpPr>
        <p:spPr>
          <a:xfrm>
            <a:off x="4975639" y="3769647"/>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55" name="Rectangle 154">
            <a:extLst>
              <a:ext uri="{FF2B5EF4-FFF2-40B4-BE49-F238E27FC236}">
                <a16:creationId xmlns:a16="http://schemas.microsoft.com/office/drawing/2014/main" id="{19B422CA-5ABC-1B47-B30A-5C2E9CF2C3F0}"/>
              </a:ext>
            </a:extLst>
          </p:cNvPr>
          <p:cNvSpPr/>
          <p:nvPr userDrawn="1"/>
        </p:nvSpPr>
        <p:spPr>
          <a:xfrm>
            <a:off x="5250667" y="3769647"/>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56" name="Text Placeholder 22">
            <a:extLst>
              <a:ext uri="{FF2B5EF4-FFF2-40B4-BE49-F238E27FC236}">
                <a16:creationId xmlns:a16="http://schemas.microsoft.com/office/drawing/2014/main" id="{5E95E436-B417-9B46-B076-11E6DAC5E962}"/>
              </a:ext>
            </a:extLst>
          </p:cNvPr>
          <p:cNvSpPr>
            <a:spLocks noGrp="1"/>
          </p:cNvSpPr>
          <p:nvPr>
            <p:ph type="body" sz="quarter" idx="57" hasCustomPrompt="1"/>
          </p:nvPr>
        </p:nvSpPr>
        <p:spPr>
          <a:xfrm>
            <a:off x="5470594" y="3768534"/>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57" name="Rectangle 156">
            <a:extLst>
              <a:ext uri="{FF2B5EF4-FFF2-40B4-BE49-F238E27FC236}">
                <a16:creationId xmlns:a16="http://schemas.microsoft.com/office/drawing/2014/main" id="{5C5CC9A6-A8C0-D640-8A10-34103057185E}"/>
              </a:ext>
            </a:extLst>
          </p:cNvPr>
          <p:cNvSpPr/>
          <p:nvPr userDrawn="1"/>
        </p:nvSpPr>
        <p:spPr>
          <a:xfrm>
            <a:off x="4978766" y="3638367"/>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58" name="Rectangle 157">
            <a:extLst>
              <a:ext uri="{FF2B5EF4-FFF2-40B4-BE49-F238E27FC236}">
                <a16:creationId xmlns:a16="http://schemas.microsoft.com/office/drawing/2014/main" id="{C8D01264-95FB-8645-876C-5F6946E3C1D5}"/>
              </a:ext>
            </a:extLst>
          </p:cNvPr>
          <p:cNvSpPr/>
          <p:nvPr userDrawn="1"/>
        </p:nvSpPr>
        <p:spPr>
          <a:xfrm>
            <a:off x="323761" y="3580282"/>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Rectangle 175">
            <a:extLst>
              <a:ext uri="{FF2B5EF4-FFF2-40B4-BE49-F238E27FC236}">
                <a16:creationId xmlns:a16="http://schemas.microsoft.com/office/drawing/2014/main" id="{94AAE5FA-EB74-7240-8772-ADD5BED32153}"/>
              </a:ext>
            </a:extLst>
          </p:cNvPr>
          <p:cNvSpPr/>
          <p:nvPr userDrawn="1"/>
        </p:nvSpPr>
        <p:spPr>
          <a:xfrm>
            <a:off x="4883383" y="6069976"/>
            <a:ext cx="1610607" cy="2377440"/>
          </a:xfrm>
          <a:prstGeom prst="rect">
            <a:avLst/>
          </a:prstGeom>
          <a:solidFill>
            <a:schemeClr val="bg1">
              <a:lumMod val="9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39233898-85D4-194E-A9D5-E9F6712B6B9B}"/>
              </a:ext>
            </a:extLst>
          </p:cNvPr>
          <p:cNvSpPr/>
          <p:nvPr userDrawn="1"/>
        </p:nvSpPr>
        <p:spPr>
          <a:xfrm>
            <a:off x="5002886" y="6138751"/>
            <a:ext cx="1371600" cy="320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 Placeholder 5">
            <a:extLst>
              <a:ext uri="{FF2B5EF4-FFF2-40B4-BE49-F238E27FC236}">
                <a16:creationId xmlns:a16="http://schemas.microsoft.com/office/drawing/2014/main" id="{20488B30-3160-5A48-91A6-8DB4BC8D0D91}"/>
              </a:ext>
            </a:extLst>
          </p:cNvPr>
          <p:cNvSpPr>
            <a:spLocks noGrp="1"/>
          </p:cNvSpPr>
          <p:nvPr>
            <p:ph type="body" sz="quarter" idx="60" hasCustomPrompt="1"/>
          </p:nvPr>
        </p:nvSpPr>
        <p:spPr>
          <a:xfrm>
            <a:off x="4906874" y="6472312"/>
            <a:ext cx="1563624" cy="1975104"/>
          </a:xfrm>
        </p:spPr>
        <p:txBody>
          <a:bodyPr anchor="ctr">
            <a:noAutofit/>
          </a:bodyPr>
          <a:lstStyle>
            <a:lvl1pPr marL="0" indent="0" algn="just">
              <a:lnSpc>
                <a:spcPct val="100000"/>
              </a:lnSpc>
              <a:buNone/>
              <a:defRPr sz="650"/>
            </a:lvl1pPr>
            <a:lvl2pPr marL="342900" indent="0">
              <a:buNone/>
              <a:defRPr/>
            </a:lvl2pPr>
            <a:lvl3pPr marL="685800" indent="0">
              <a:buNone/>
              <a:defRPr/>
            </a:lvl3pPr>
            <a:lvl4pPr marL="1028700" indent="0">
              <a:buNone/>
              <a:defRPr/>
            </a:lvl4pPr>
            <a:lvl5pPr marL="1371600" indent="0">
              <a:buNone/>
              <a:defRPr/>
            </a:lvl5pPr>
          </a:lstStyle>
          <a:p>
            <a:pPr lvl="0"/>
            <a:r>
              <a:rPr lang="en-US" dirty="0"/>
              <a:t>Edit Text</a:t>
            </a:r>
          </a:p>
        </p:txBody>
      </p:sp>
      <p:sp>
        <p:nvSpPr>
          <p:cNvPr id="181" name="Text Placeholder 22">
            <a:extLst>
              <a:ext uri="{FF2B5EF4-FFF2-40B4-BE49-F238E27FC236}">
                <a16:creationId xmlns:a16="http://schemas.microsoft.com/office/drawing/2014/main" id="{9FEC832D-B1F8-9C49-B338-A1396C5A2F0A}"/>
              </a:ext>
            </a:extLst>
          </p:cNvPr>
          <p:cNvSpPr>
            <a:spLocks noGrp="1"/>
          </p:cNvSpPr>
          <p:nvPr>
            <p:ph type="body" sz="quarter" idx="61" hasCustomPrompt="1"/>
          </p:nvPr>
        </p:nvSpPr>
        <p:spPr>
          <a:xfrm>
            <a:off x="5155488" y="6258228"/>
            <a:ext cx="281414"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a:t>
            </a:r>
          </a:p>
        </p:txBody>
      </p:sp>
      <p:sp>
        <p:nvSpPr>
          <p:cNvPr id="182" name="Rectangle 181">
            <a:extLst>
              <a:ext uri="{FF2B5EF4-FFF2-40B4-BE49-F238E27FC236}">
                <a16:creationId xmlns:a16="http://schemas.microsoft.com/office/drawing/2014/main" id="{6933CEC5-A928-904D-A7F2-EB175A55D83F}"/>
              </a:ext>
            </a:extLst>
          </p:cNvPr>
          <p:cNvSpPr/>
          <p:nvPr userDrawn="1"/>
        </p:nvSpPr>
        <p:spPr>
          <a:xfrm>
            <a:off x="4975639" y="6259341"/>
            <a:ext cx="341760"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Buy</a:t>
            </a:r>
          </a:p>
        </p:txBody>
      </p:sp>
      <p:sp>
        <p:nvSpPr>
          <p:cNvPr id="183" name="Rectangle 182">
            <a:extLst>
              <a:ext uri="{FF2B5EF4-FFF2-40B4-BE49-F238E27FC236}">
                <a16:creationId xmlns:a16="http://schemas.microsoft.com/office/drawing/2014/main" id="{8586C724-14A8-CC4F-A08F-9AE9F6BDD6D6}"/>
              </a:ext>
            </a:extLst>
          </p:cNvPr>
          <p:cNvSpPr/>
          <p:nvPr userDrawn="1"/>
        </p:nvSpPr>
        <p:spPr>
          <a:xfrm>
            <a:off x="5250667" y="6259341"/>
            <a:ext cx="409086" cy="200055"/>
          </a:xfrm>
          <a:prstGeom prst="rect">
            <a:avLst/>
          </a:prstGeom>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mn-lt"/>
                <a:ea typeface="+mn-ea"/>
                <a:cs typeface="+mn-cs"/>
              </a:rPr>
              <a:t>% ≤ $</a:t>
            </a:r>
          </a:p>
        </p:txBody>
      </p:sp>
      <p:sp>
        <p:nvSpPr>
          <p:cNvPr id="184" name="Text Placeholder 22">
            <a:extLst>
              <a:ext uri="{FF2B5EF4-FFF2-40B4-BE49-F238E27FC236}">
                <a16:creationId xmlns:a16="http://schemas.microsoft.com/office/drawing/2014/main" id="{DDB65305-A79F-CE4A-BE96-71E80460702F}"/>
              </a:ext>
            </a:extLst>
          </p:cNvPr>
          <p:cNvSpPr>
            <a:spLocks noGrp="1"/>
          </p:cNvSpPr>
          <p:nvPr>
            <p:ph type="body" sz="quarter" idx="62" hasCustomPrompt="1"/>
          </p:nvPr>
        </p:nvSpPr>
        <p:spPr>
          <a:xfrm>
            <a:off x="5470594" y="6258228"/>
            <a:ext cx="513080" cy="201168"/>
          </a:xfrm>
          <a:noFill/>
        </p:spPr>
        <p:txBody>
          <a:bodyPr anchor="ctr">
            <a:normAutofit/>
          </a:bodyPr>
          <a:lstStyle>
            <a:lvl1pPr marL="0" indent="0" algn="l">
              <a:lnSpc>
                <a:spcPct val="100000"/>
              </a:lnSpc>
              <a:buNone/>
              <a:defRPr sz="65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X.XXX</a:t>
            </a:r>
          </a:p>
        </p:txBody>
      </p:sp>
      <p:sp>
        <p:nvSpPr>
          <p:cNvPr id="185" name="Rectangle 184">
            <a:extLst>
              <a:ext uri="{FF2B5EF4-FFF2-40B4-BE49-F238E27FC236}">
                <a16:creationId xmlns:a16="http://schemas.microsoft.com/office/drawing/2014/main" id="{02C117C9-BDA7-4D40-86C9-3DECD9D540E1}"/>
              </a:ext>
            </a:extLst>
          </p:cNvPr>
          <p:cNvSpPr/>
          <p:nvPr userDrawn="1"/>
        </p:nvSpPr>
        <p:spPr>
          <a:xfrm>
            <a:off x="4978766" y="6128061"/>
            <a:ext cx="1457450" cy="200055"/>
          </a:xfrm>
          <a:prstGeom prst="rect">
            <a:avLst/>
          </a:prstGeom>
        </p:spPr>
        <p:txBody>
          <a:bodyPr wrap="non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sz="700" b="1" dirty="0">
                <a:solidFill>
                  <a:srgbClr val="FFFFFF"/>
                </a:solidFill>
              </a:rPr>
              <a:t>Q2 Hedge Recommendation</a:t>
            </a:r>
          </a:p>
        </p:txBody>
      </p:sp>
      <p:sp>
        <p:nvSpPr>
          <p:cNvPr id="186" name="Rectangle 185">
            <a:extLst>
              <a:ext uri="{FF2B5EF4-FFF2-40B4-BE49-F238E27FC236}">
                <a16:creationId xmlns:a16="http://schemas.microsoft.com/office/drawing/2014/main" id="{62F4D730-CC1E-5B40-94C0-9F0C9A654441}"/>
              </a:ext>
            </a:extLst>
          </p:cNvPr>
          <p:cNvSpPr/>
          <p:nvPr userDrawn="1"/>
        </p:nvSpPr>
        <p:spPr>
          <a:xfrm>
            <a:off x="323761" y="6069976"/>
            <a:ext cx="4461807" cy="237744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5">
            <a:extLst>
              <a:ext uri="{FF2B5EF4-FFF2-40B4-BE49-F238E27FC236}">
                <a16:creationId xmlns:a16="http://schemas.microsoft.com/office/drawing/2014/main" id="{39A14BDC-E1DA-7B46-8CB2-9A377FAD2961}"/>
              </a:ext>
            </a:extLst>
          </p:cNvPr>
          <p:cNvSpPr>
            <a:spLocks noGrp="1"/>
          </p:cNvSpPr>
          <p:nvPr>
            <p:ph type="pic" sz="quarter" idx="63" hasCustomPrompt="1"/>
          </p:nvPr>
        </p:nvSpPr>
        <p:spPr>
          <a:xfrm>
            <a:off x="422230" y="1214438"/>
            <a:ext cx="4314825" cy="2176462"/>
          </a:xfrm>
        </p:spPr>
        <p:txBody>
          <a:bodyPr anchor="ctr">
            <a:normAutofit/>
          </a:bodyPr>
          <a:lstStyle>
            <a:lvl1pPr marL="0" indent="0" algn="ctr">
              <a:buNone/>
              <a:defRPr sz="1200"/>
            </a:lvl1pPr>
          </a:lstStyle>
          <a:p>
            <a:r>
              <a:rPr lang="en-US" dirty="0"/>
              <a:t> </a:t>
            </a:r>
          </a:p>
        </p:txBody>
      </p:sp>
      <p:sp>
        <p:nvSpPr>
          <p:cNvPr id="44" name="Picture Placeholder 3">
            <a:extLst>
              <a:ext uri="{FF2B5EF4-FFF2-40B4-BE49-F238E27FC236}">
                <a16:creationId xmlns:a16="http://schemas.microsoft.com/office/drawing/2014/main" id="{23A468DC-8008-B648-8C60-25CE53417B46}"/>
              </a:ext>
            </a:extLst>
          </p:cNvPr>
          <p:cNvSpPr>
            <a:spLocks noGrp="1"/>
          </p:cNvSpPr>
          <p:nvPr>
            <p:ph type="pic" sz="quarter" idx="66" hasCustomPrompt="1"/>
          </p:nvPr>
        </p:nvSpPr>
        <p:spPr>
          <a:xfrm>
            <a:off x="422230" y="3672628"/>
            <a:ext cx="4314825" cy="2176272"/>
          </a:xfrm>
          <a:ln>
            <a:noFill/>
          </a:ln>
        </p:spPr>
        <p:txBody>
          <a:bodyPr anchor="ctr">
            <a:normAutofit/>
          </a:bodyPr>
          <a:lstStyle>
            <a:lvl1pPr marL="0" indent="0" algn="ctr">
              <a:buNone/>
              <a:defRPr sz="1400"/>
            </a:lvl1pPr>
          </a:lstStyle>
          <a:p>
            <a:r>
              <a:rPr lang="en-US" dirty="0"/>
              <a:t> </a:t>
            </a:r>
          </a:p>
        </p:txBody>
      </p:sp>
      <p:sp>
        <p:nvSpPr>
          <p:cNvPr id="45" name="Picture Placeholder 5">
            <a:extLst>
              <a:ext uri="{FF2B5EF4-FFF2-40B4-BE49-F238E27FC236}">
                <a16:creationId xmlns:a16="http://schemas.microsoft.com/office/drawing/2014/main" id="{0124F7D9-7AE1-CF4B-A11F-C572EF561834}"/>
              </a:ext>
            </a:extLst>
          </p:cNvPr>
          <p:cNvSpPr>
            <a:spLocks noGrp="1"/>
          </p:cNvSpPr>
          <p:nvPr>
            <p:ph type="pic" sz="quarter" idx="67" hasCustomPrompt="1"/>
          </p:nvPr>
        </p:nvSpPr>
        <p:spPr>
          <a:xfrm>
            <a:off x="422230" y="6166579"/>
            <a:ext cx="4312551" cy="2176272"/>
          </a:xfrm>
          <a:ln>
            <a:noFill/>
          </a:ln>
        </p:spPr>
        <p:txBody>
          <a:bodyPr anchor="ctr">
            <a:normAutofit/>
          </a:bodyPr>
          <a:lstStyle>
            <a:lvl1pPr marL="0" indent="0" algn="ctr">
              <a:buNone/>
              <a:defRPr sz="1400"/>
            </a:lvl1pPr>
          </a:lstStyle>
          <a:p>
            <a:r>
              <a:rPr lang="en-US" dirty="0"/>
              <a:t> </a:t>
            </a:r>
          </a:p>
        </p:txBody>
      </p:sp>
      <p:grpSp>
        <p:nvGrpSpPr>
          <p:cNvPr id="14" name="Group 13">
            <a:extLst>
              <a:ext uri="{FF2B5EF4-FFF2-40B4-BE49-F238E27FC236}">
                <a16:creationId xmlns:a16="http://schemas.microsoft.com/office/drawing/2014/main" id="{33605F89-2460-44DC-881F-22BCC5A3C122}"/>
              </a:ext>
            </a:extLst>
          </p:cNvPr>
          <p:cNvGrpSpPr/>
          <p:nvPr userDrawn="1"/>
        </p:nvGrpSpPr>
        <p:grpSpPr>
          <a:xfrm>
            <a:off x="6087058" y="704413"/>
            <a:ext cx="314651" cy="314651"/>
            <a:chOff x="6087058" y="704413"/>
            <a:chExt cx="314651" cy="314651"/>
          </a:xfrm>
        </p:grpSpPr>
        <p:sp>
          <p:nvSpPr>
            <p:cNvPr id="47" name="Oval 46">
              <a:extLst>
                <a:ext uri="{FF2B5EF4-FFF2-40B4-BE49-F238E27FC236}">
                  <a16:creationId xmlns:a16="http://schemas.microsoft.com/office/drawing/2014/main" id="{35C04BE5-310D-FB44-919C-5EB24CD5293A}"/>
                </a:ext>
              </a:extLst>
            </p:cNvPr>
            <p:cNvSpPr/>
            <p:nvPr/>
          </p:nvSpPr>
          <p:spPr>
            <a:xfrm>
              <a:off x="6087058" y="704413"/>
              <a:ext cx="314651" cy="314651"/>
            </a:xfrm>
            <a:prstGeom prst="ellipse">
              <a:avLst/>
            </a:prstGeom>
            <a:solidFill>
              <a:srgbClr val="D9DD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8" name="Graphic 14">
              <a:hlinkClick r:id="" action="ppaction://noaction"/>
              <a:extLst>
                <a:ext uri="{FF2B5EF4-FFF2-40B4-BE49-F238E27FC236}">
                  <a16:creationId xmlns:a16="http://schemas.microsoft.com/office/drawing/2014/main" id="{908621EE-F5A5-E844-B174-B33B88BA2E3C}"/>
                </a:ext>
              </a:extLst>
            </p:cNvPr>
            <p:cNvPicPr>
              <a:picLocks noChangeAspect="1"/>
            </p:cNvPicPr>
            <p:nvPr/>
          </p:nvPicPr>
          <p:blipFill>
            <a:blip r:embed="rId3"/>
            <a:srcRect/>
            <a:stretch/>
          </p:blipFill>
          <p:spPr>
            <a:xfrm>
              <a:off x="6125398" y="742753"/>
              <a:ext cx="237970" cy="237970"/>
            </a:xfrm>
            <a:prstGeom prst="rect">
              <a:avLst/>
            </a:prstGeom>
          </p:spPr>
        </p:pic>
      </p:grpSp>
      <p:grpSp>
        <p:nvGrpSpPr>
          <p:cNvPr id="4" name="Graphic 115">
            <a:extLst>
              <a:ext uri="{FF2B5EF4-FFF2-40B4-BE49-F238E27FC236}">
                <a16:creationId xmlns:a16="http://schemas.microsoft.com/office/drawing/2014/main" id="{754C556F-D147-804D-868E-79AA60460722}"/>
              </a:ext>
            </a:extLst>
          </p:cNvPr>
          <p:cNvGrpSpPr/>
          <p:nvPr userDrawn="1"/>
        </p:nvGrpSpPr>
        <p:grpSpPr>
          <a:xfrm>
            <a:off x="423301" y="387010"/>
            <a:ext cx="182880" cy="182880"/>
            <a:chOff x="423301" y="372942"/>
            <a:chExt cx="182880" cy="182880"/>
          </a:xfrm>
        </p:grpSpPr>
        <p:sp>
          <p:nvSpPr>
            <p:cNvPr id="6" name="Freeform 5">
              <a:extLst>
                <a:ext uri="{FF2B5EF4-FFF2-40B4-BE49-F238E27FC236}">
                  <a16:creationId xmlns:a16="http://schemas.microsoft.com/office/drawing/2014/main" id="{472CA3FE-B632-6D4C-B6F7-84106A7561F1}"/>
                </a:ext>
              </a:extLst>
            </p:cNvPr>
            <p:cNvSpPr/>
            <p:nvPr/>
          </p:nvSpPr>
          <p:spPr>
            <a:xfrm>
              <a:off x="423301" y="456187"/>
              <a:ext cx="40378" cy="53578"/>
            </a:xfrm>
            <a:custGeom>
              <a:avLst/>
              <a:gdLst>
                <a:gd name="connsiteX0" fmla="*/ 0 w 40378"/>
                <a:gd name="connsiteY0" fmla="*/ 5358 h 53578"/>
                <a:gd name="connsiteX1" fmla="*/ 0 w 40378"/>
                <a:gd name="connsiteY1" fmla="*/ 48220 h 53578"/>
                <a:gd name="connsiteX2" fmla="*/ 5358 w 40378"/>
                <a:gd name="connsiteY2" fmla="*/ 53578 h 53578"/>
                <a:gd name="connsiteX3" fmla="*/ 40379 w 40378"/>
                <a:gd name="connsiteY3" fmla="*/ 53578 h 53578"/>
                <a:gd name="connsiteX4" fmla="*/ 40379 w 40378"/>
                <a:gd name="connsiteY4" fmla="*/ 0 h 53578"/>
                <a:gd name="connsiteX5" fmla="*/ 5358 w 40378"/>
                <a:gd name="connsiteY5" fmla="*/ 0 h 53578"/>
                <a:gd name="connsiteX6" fmla="*/ 0 w 40378"/>
                <a:gd name="connsiteY6" fmla="*/ 5358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8" h="53578">
                  <a:moveTo>
                    <a:pt x="0" y="5358"/>
                  </a:moveTo>
                  <a:lnTo>
                    <a:pt x="0" y="48220"/>
                  </a:lnTo>
                  <a:cubicBezTo>
                    <a:pt x="0" y="51180"/>
                    <a:pt x="2398" y="53578"/>
                    <a:pt x="5358" y="53578"/>
                  </a:cubicBezTo>
                  <a:lnTo>
                    <a:pt x="40379" y="53578"/>
                  </a:lnTo>
                  <a:lnTo>
                    <a:pt x="40379" y="0"/>
                  </a:lnTo>
                  <a:lnTo>
                    <a:pt x="5358" y="0"/>
                  </a:lnTo>
                  <a:cubicBezTo>
                    <a:pt x="2398" y="0"/>
                    <a:pt x="0" y="2398"/>
                    <a:pt x="0" y="5358"/>
                  </a:cubicBezTo>
                  <a:close/>
                </a:path>
              </a:pathLst>
            </a:custGeom>
            <a:solidFill>
              <a:schemeClr val="bg1"/>
            </a:solidFill>
            <a:ln w="353"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F7B208BB-778F-7B43-8046-321935BEB17B}"/>
                </a:ext>
              </a:extLst>
            </p:cNvPr>
            <p:cNvSpPr/>
            <p:nvPr/>
          </p:nvSpPr>
          <p:spPr>
            <a:xfrm>
              <a:off x="474394" y="440710"/>
              <a:ext cx="80724" cy="78061"/>
            </a:xfrm>
            <a:custGeom>
              <a:avLst/>
              <a:gdLst>
                <a:gd name="connsiteX0" fmla="*/ 61780 w 80724"/>
                <a:gd name="connsiteY0" fmla="*/ 10171 h 78061"/>
                <a:gd name="connsiteX1" fmla="*/ 61780 w 80724"/>
                <a:gd name="connsiteY1" fmla="*/ 833 h 78061"/>
                <a:gd name="connsiteX2" fmla="*/ 61708 w 80724"/>
                <a:gd name="connsiteY2" fmla="*/ 0 h 78061"/>
                <a:gd name="connsiteX3" fmla="*/ 18988 w 80724"/>
                <a:gd name="connsiteY3" fmla="*/ 0 h 78061"/>
                <a:gd name="connsiteX4" fmla="*/ 18917 w 80724"/>
                <a:gd name="connsiteY4" fmla="*/ 833 h 78061"/>
                <a:gd name="connsiteX5" fmla="*/ 18917 w 80724"/>
                <a:gd name="connsiteY5" fmla="*/ 10178 h 78061"/>
                <a:gd name="connsiteX6" fmla="*/ 11172 w 80724"/>
                <a:gd name="connsiteY6" fmla="*/ 15478 h 78061"/>
                <a:gd name="connsiteX7" fmla="*/ 0 w 80724"/>
                <a:gd name="connsiteY7" fmla="*/ 15478 h 78061"/>
                <a:gd name="connsiteX8" fmla="*/ 0 w 80724"/>
                <a:gd name="connsiteY8" fmla="*/ 69056 h 78061"/>
                <a:gd name="connsiteX9" fmla="*/ 11904 w 80724"/>
                <a:gd name="connsiteY9" fmla="*/ 69056 h 78061"/>
                <a:gd name="connsiteX10" fmla="*/ 18034 w 80724"/>
                <a:gd name="connsiteY10" fmla="*/ 70271 h 78061"/>
                <a:gd name="connsiteX11" fmla="*/ 22329 w 80724"/>
                <a:gd name="connsiteY11" fmla="*/ 72057 h 78061"/>
                <a:gd name="connsiteX12" fmla="*/ 34912 w 80724"/>
                <a:gd name="connsiteY12" fmla="*/ 77115 h 78061"/>
                <a:gd name="connsiteX13" fmla="*/ 40348 w 80724"/>
                <a:gd name="connsiteY13" fmla="*/ 78062 h 78061"/>
                <a:gd name="connsiteX14" fmla="*/ 45781 w 80724"/>
                <a:gd name="connsiteY14" fmla="*/ 77115 h 78061"/>
                <a:gd name="connsiteX15" fmla="*/ 62788 w 80724"/>
                <a:gd name="connsiteY15" fmla="*/ 70314 h 78061"/>
                <a:gd name="connsiteX16" fmla="*/ 69022 w 80724"/>
                <a:gd name="connsiteY16" fmla="*/ 69056 h 78061"/>
                <a:gd name="connsiteX17" fmla="*/ 80724 w 80724"/>
                <a:gd name="connsiteY17" fmla="*/ 69056 h 78061"/>
                <a:gd name="connsiteX18" fmla="*/ 80724 w 80724"/>
                <a:gd name="connsiteY18" fmla="*/ 15478 h 78061"/>
                <a:gd name="connsiteX19" fmla="*/ 69525 w 80724"/>
                <a:gd name="connsiteY19" fmla="*/ 15478 h 7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724" h="78061">
                  <a:moveTo>
                    <a:pt x="61780" y="10171"/>
                  </a:moveTo>
                  <a:lnTo>
                    <a:pt x="61780" y="833"/>
                  </a:lnTo>
                  <a:cubicBezTo>
                    <a:pt x="61780" y="548"/>
                    <a:pt x="61750" y="272"/>
                    <a:pt x="61708" y="0"/>
                  </a:cubicBezTo>
                  <a:lnTo>
                    <a:pt x="18988" y="0"/>
                  </a:lnTo>
                  <a:cubicBezTo>
                    <a:pt x="18945" y="272"/>
                    <a:pt x="18917" y="550"/>
                    <a:pt x="18917" y="833"/>
                  </a:cubicBezTo>
                  <a:lnTo>
                    <a:pt x="18917" y="10178"/>
                  </a:lnTo>
                  <a:lnTo>
                    <a:pt x="11172" y="15478"/>
                  </a:lnTo>
                  <a:lnTo>
                    <a:pt x="0" y="15478"/>
                  </a:lnTo>
                  <a:lnTo>
                    <a:pt x="0" y="69056"/>
                  </a:lnTo>
                  <a:lnTo>
                    <a:pt x="11904" y="69056"/>
                  </a:lnTo>
                  <a:cubicBezTo>
                    <a:pt x="14135" y="69056"/>
                    <a:pt x="15969" y="69418"/>
                    <a:pt x="18034" y="70271"/>
                  </a:cubicBezTo>
                  <a:cubicBezTo>
                    <a:pt x="19363" y="70819"/>
                    <a:pt x="20826" y="71429"/>
                    <a:pt x="22329" y="72057"/>
                  </a:cubicBezTo>
                  <a:cubicBezTo>
                    <a:pt x="27092" y="74044"/>
                    <a:pt x="32017" y="76100"/>
                    <a:pt x="34912" y="77115"/>
                  </a:cubicBezTo>
                  <a:cubicBezTo>
                    <a:pt x="36716" y="77747"/>
                    <a:pt x="38532" y="78062"/>
                    <a:pt x="40348" y="78062"/>
                  </a:cubicBezTo>
                  <a:cubicBezTo>
                    <a:pt x="42163" y="78062"/>
                    <a:pt x="43979" y="77747"/>
                    <a:pt x="45781" y="77115"/>
                  </a:cubicBezTo>
                  <a:cubicBezTo>
                    <a:pt x="49483" y="75817"/>
                    <a:pt x="57258" y="72640"/>
                    <a:pt x="62788" y="70314"/>
                  </a:cubicBezTo>
                  <a:cubicBezTo>
                    <a:pt x="64885" y="69432"/>
                    <a:pt x="66749" y="69056"/>
                    <a:pt x="69022" y="69056"/>
                  </a:cubicBezTo>
                  <a:lnTo>
                    <a:pt x="80724" y="69056"/>
                  </a:lnTo>
                  <a:lnTo>
                    <a:pt x="80724" y="15478"/>
                  </a:lnTo>
                  <a:lnTo>
                    <a:pt x="69525" y="15478"/>
                  </a:lnTo>
                  <a:close/>
                </a:path>
              </a:pathLst>
            </a:custGeom>
            <a:solidFill>
              <a:schemeClr val="bg1"/>
            </a:solidFill>
            <a:ln w="353"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F714A4BA-E412-DD46-B97B-0ED1E44B5C6E}"/>
                </a:ext>
              </a:extLst>
            </p:cNvPr>
            <p:cNvSpPr/>
            <p:nvPr/>
          </p:nvSpPr>
          <p:spPr>
            <a:xfrm>
              <a:off x="565834" y="456187"/>
              <a:ext cx="40346" cy="53578"/>
            </a:xfrm>
            <a:custGeom>
              <a:avLst/>
              <a:gdLst>
                <a:gd name="connsiteX0" fmla="*/ 34989 w 40346"/>
                <a:gd name="connsiteY0" fmla="*/ 0 h 53578"/>
                <a:gd name="connsiteX1" fmla="*/ 0 w 40346"/>
                <a:gd name="connsiteY1" fmla="*/ 0 h 53578"/>
                <a:gd name="connsiteX2" fmla="*/ 0 w 40346"/>
                <a:gd name="connsiteY2" fmla="*/ 53578 h 53578"/>
                <a:gd name="connsiteX3" fmla="*/ 34989 w 40346"/>
                <a:gd name="connsiteY3" fmla="*/ 53578 h 53578"/>
                <a:gd name="connsiteX4" fmla="*/ 40347 w 40346"/>
                <a:gd name="connsiteY4" fmla="*/ 48220 h 53578"/>
                <a:gd name="connsiteX5" fmla="*/ 40347 w 40346"/>
                <a:gd name="connsiteY5" fmla="*/ 5358 h 53578"/>
                <a:gd name="connsiteX6" fmla="*/ 34989 w 40346"/>
                <a:gd name="connsiteY6" fmla="*/ 0 h 5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6" h="53578">
                  <a:moveTo>
                    <a:pt x="34989" y="0"/>
                  </a:moveTo>
                  <a:lnTo>
                    <a:pt x="0" y="0"/>
                  </a:lnTo>
                  <a:lnTo>
                    <a:pt x="0" y="53578"/>
                  </a:lnTo>
                  <a:lnTo>
                    <a:pt x="34989" y="53578"/>
                  </a:lnTo>
                  <a:cubicBezTo>
                    <a:pt x="37948" y="53578"/>
                    <a:pt x="40347" y="51180"/>
                    <a:pt x="40347" y="48220"/>
                  </a:cubicBezTo>
                  <a:lnTo>
                    <a:pt x="40347" y="5358"/>
                  </a:lnTo>
                  <a:cubicBezTo>
                    <a:pt x="40347" y="2398"/>
                    <a:pt x="37948" y="0"/>
                    <a:pt x="34989" y="0"/>
                  </a:cubicBezTo>
                  <a:close/>
                </a:path>
              </a:pathLst>
            </a:custGeom>
            <a:solidFill>
              <a:schemeClr val="bg1"/>
            </a:solidFill>
            <a:ln w="353"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C59B9BC2-E1F6-9746-AEA5-172152C6B957}"/>
                </a:ext>
              </a:extLst>
            </p:cNvPr>
            <p:cNvSpPr/>
            <p:nvPr/>
          </p:nvSpPr>
          <p:spPr>
            <a:xfrm>
              <a:off x="464734" y="372942"/>
              <a:ext cx="100012" cy="21431"/>
            </a:xfrm>
            <a:custGeom>
              <a:avLst/>
              <a:gdLst>
                <a:gd name="connsiteX0" fmla="*/ 89297 w 100012"/>
                <a:gd name="connsiteY0" fmla="*/ 0 h 21431"/>
                <a:gd name="connsiteX1" fmla="*/ 10716 w 100012"/>
                <a:gd name="connsiteY1" fmla="*/ 0 h 21431"/>
                <a:gd name="connsiteX2" fmla="*/ 0 w 100012"/>
                <a:gd name="connsiteY2" fmla="*/ 10716 h 21431"/>
                <a:gd name="connsiteX3" fmla="*/ 10716 w 100012"/>
                <a:gd name="connsiteY3" fmla="*/ 21431 h 21431"/>
                <a:gd name="connsiteX4" fmla="*/ 89297 w 100012"/>
                <a:gd name="connsiteY4" fmla="*/ 21431 h 21431"/>
                <a:gd name="connsiteX5" fmla="*/ 100013 w 100012"/>
                <a:gd name="connsiteY5" fmla="*/ 10716 h 21431"/>
                <a:gd name="connsiteX6" fmla="*/ 89297 w 100012"/>
                <a:gd name="connsiteY6" fmla="*/ 0 h 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12" h="21431">
                  <a:moveTo>
                    <a:pt x="89297" y="0"/>
                  </a:moveTo>
                  <a:lnTo>
                    <a:pt x="10716" y="0"/>
                  </a:lnTo>
                  <a:cubicBezTo>
                    <a:pt x="4797" y="0"/>
                    <a:pt x="0" y="4798"/>
                    <a:pt x="0" y="10716"/>
                  </a:cubicBezTo>
                  <a:cubicBezTo>
                    <a:pt x="0" y="16633"/>
                    <a:pt x="4797" y="21431"/>
                    <a:pt x="10716" y="21431"/>
                  </a:cubicBezTo>
                  <a:lnTo>
                    <a:pt x="89297" y="21431"/>
                  </a:lnTo>
                  <a:cubicBezTo>
                    <a:pt x="95215" y="21431"/>
                    <a:pt x="100013" y="16634"/>
                    <a:pt x="100013" y="10716"/>
                  </a:cubicBezTo>
                  <a:cubicBezTo>
                    <a:pt x="100013" y="4798"/>
                    <a:pt x="95215" y="0"/>
                    <a:pt x="89297" y="0"/>
                  </a:cubicBezTo>
                  <a:close/>
                </a:path>
              </a:pathLst>
            </a:custGeom>
            <a:solidFill>
              <a:schemeClr val="bg1"/>
            </a:solidFill>
            <a:ln w="353" cap="flat">
              <a:noFill/>
              <a:prstDash val="solid"/>
              <a:miter/>
            </a:ln>
          </p:spPr>
          <p:txBody>
            <a:bodyPr rtlCol="0" anchor="ctr"/>
            <a:lstStyle/>
            <a:p>
              <a:endParaRPr lang="en-US" dirty="0"/>
            </a:p>
          </p:txBody>
        </p:sp>
        <p:sp>
          <p:nvSpPr>
            <p:cNvPr id="12" name="Freeform 11">
              <a:extLst>
                <a:ext uri="{FF2B5EF4-FFF2-40B4-BE49-F238E27FC236}">
                  <a16:creationId xmlns:a16="http://schemas.microsoft.com/office/drawing/2014/main" id="{75322C27-6F98-3940-8F5A-62A6AC5BEBB7}"/>
                </a:ext>
              </a:extLst>
            </p:cNvPr>
            <p:cNvSpPr/>
            <p:nvPr/>
          </p:nvSpPr>
          <p:spPr>
            <a:xfrm>
              <a:off x="504025" y="405088"/>
              <a:ext cx="21431" cy="24905"/>
            </a:xfrm>
            <a:custGeom>
              <a:avLst/>
              <a:gdLst>
                <a:gd name="connsiteX0" fmla="*/ 0 w 21431"/>
                <a:gd name="connsiteY0" fmla="*/ 0 h 24905"/>
                <a:gd name="connsiteX1" fmla="*/ 21431 w 21431"/>
                <a:gd name="connsiteY1" fmla="*/ 0 h 24905"/>
                <a:gd name="connsiteX2" fmla="*/ 21431 w 21431"/>
                <a:gd name="connsiteY2" fmla="*/ 24906 h 24905"/>
                <a:gd name="connsiteX3" fmla="*/ 0 w 21431"/>
                <a:gd name="connsiteY3" fmla="*/ 24906 h 24905"/>
              </a:gdLst>
              <a:ahLst/>
              <a:cxnLst>
                <a:cxn ang="0">
                  <a:pos x="connsiteX0" y="connsiteY0"/>
                </a:cxn>
                <a:cxn ang="0">
                  <a:pos x="connsiteX1" y="connsiteY1"/>
                </a:cxn>
                <a:cxn ang="0">
                  <a:pos x="connsiteX2" y="connsiteY2"/>
                </a:cxn>
                <a:cxn ang="0">
                  <a:pos x="connsiteX3" y="connsiteY3"/>
                </a:cxn>
              </a:cxnLst>
              <a:rect l="l" t="t" r="r" b="b"/>
              <a:pathLst>
                <a:path w="21431" h="24905">
                  <a:moveTo>
                    <a:pt x="0" y="0"/>
                  </a:moveTo>
                  <a:lnTo>
                    <a:pt x="21431" y="0"/>
                  </a:lnTo>
                  <a:lnTo>
                    <a:pt x="21431" y="24906"/>
                  </a:lnTo>
                  <a:lnTo>
                    <a:pt x="0" y="24906"/>
                  </a:lnTo>
                  <a:close/>
                </a:path>
              </a:pathLst>
            </a:custGeom>
            <a:solidFill>
              <a:schemeClr val="bg1"/>
            </a:solidFill>
            <a:ln w="353" cap="flat">
              <a:noFill/>
              <a:prstDash val="solid"/>
              <a:miter/>
            </a:ln>
          </p:spPr>
          <p:txBody>
            <a:bodyPr rtlCol="0" anchor="ctr"/>
            <a:lstStyle/>
            <a:p>
              <a:endParaRPr lang="en-US" dirty="0"/>
            </a:p>
          </p:txBody>
        </p:sp>
      </p:grpSp>
      <p:grpSp>
        <p:nvGrpSpPr>
          <p:cNvPr id="50" name="Group 49">
            <a:extLst>
              <a:ext uri="{FF2B5EF4-FFF2-40B4-BE49-F238E27FC236}">
                <a16:creationId xmlns:a16="http://schemas.microsoft.com/office/drawing/2014/main" id="{CDCDEE0B-1B26-8B49-B87A-8B9DD4FACB78}"/>
              </a:ext>
            </a:extLst>
          </p:cNvPr>
          <p:cNvGrpSpPr>
            <a:grpSpLocks noChangeAspect="1"/>
          </p:cNvGrpSpPr>
          <p:nvPr userDrawn="1"/>
        </p:nvGrpSpPr>
        <p:grpSpPr>
          <a:xfrm>
            <a:off x="347384" y="8597241"/>
            <a:ext cx="5303520" cy="112251"/>
            <a:chOff x="540001" y="10013667"/>
            <a:chExt cx="6480393" cy="138430"/>
          </a:xfrm>
        </p:grpSpPr>
        <p:sp>
          <p:nvSpPr>
            <p:cNvPr id="51" name="object 4">
              <a:extLst>
                <a:ext uri="{FF2B5EF4-FFF2-40B4-BE49-F238E27FC236}">
                  <a16:creationId xmlns:a16="http://schemas.microsoft.com/office/drawing/2014/main" id="{DE9C16B1-5719-7842-B30C-C20225BEF07F}"/>
                </a:ext>
              </a:extLst>
            </p:cNvPr>
            <p:cNvSpPr/>
            <p:nvPr/>
          </p:nvSpPr>
          <p:spPr>
            <a:xfrm>
              <a:off x="5735789" y="10013667"/>
              <a:ext cx="1284605" cy="138430"/>
            </a:xfrm>
            <a:custGeom>
              <a:avLst/>
              <a:gdLst/>
              <a:ahLst/>
              <a:cxnLst/>
              <a:rect l="l" t="t" r="r" b="b"/>
              <a:pathLst>
                <a:path w="1284604" h="138429">
                  <a:moveTo>
                    <a:pt x="1215199" y="0"/>
                  </a:moveTo>
                  <a:lnTo>
                    <a:pt x="68986" y="0"/>
                  </a:lnTo>
                  <a:lnTo>
                    <a:pt x="42144" y="5433"/>
                  </a:lnTo>
                  <a:lnTo>
                    <a:pt x="20215" y="20253"/>
                  </a:lnTo>
                  <a:lnTo>
                    <a:pt x="5424" y="42240"/>
                  </a:lnTo>
                  <a:lnTo>
                    <a:pt x="0" y="69176"/>
                  </a:lnTo>
                  <a:lnTo>
                    <a:pt x="5424" y="96089"/>
                  </a:lnTo>
                  <a:lnTo>
                    <a:pt x="20215" y="118075"/>
                  </a:lnTo>
                  <a:lnTo>
                    <a:pt x="42144" y="132902"/>
                  </a:lnTo>
                  <a:lnTo>
                    <a:pt x="68986" y="138341"/>
                  </a:lnTo>
                  <a:lnTo>
                    <a:pt x="1215199" y="138341"/>
                  </a:lnTo>
                  <a:lnTo>
                    <a:pt x="1242072" y="132902"/>
                  </a:lnTo>
                  <a:lnTo>
                    <a:pt x="1264007" y="118075"/>
                  </a:lnTo>
                  <a:lnTo>
                    <a:pt x="1278791" y="96089"/>
                  </a:lnTo>
                  <a:lnTo>
                    <a:pt x="1284211" y="69176"/>
                  </a:lnTo>
                  <a:lnTo>
                    <a:pt x="1278791" y="42240"/>
                  </a:lnTo>
                  <a:lnTo>
                    <a:pt x="1264007" y="20253"/>
                  </a:lnTo>
                  <a:lnTo>
                    <a:pt x="1242072" y="5433"/>
                  </a:lnTo>
                  <a:lnTo>
                    <a:pt x="1215199" y="0"/>
                  </a:lnTo>
                  <a:close/>
                </a:path>
              </a:pathLst>
            </a:custGeom>
            <a:solidFill>
              <a:srgbClr val="00AEEF"/>
            </a:solidFill>
          </p:spPr>
          <p:txBody>
            <a:bodyPr wrap="square" lIns="0" tIns="0" rIns="0" bIns="0" rtlCol="0"/>
            <a:lstStyle/>
            <a:p>
              <a:endParaRPr dirty="0"/>
            </a:p>
          </p:txBody>
        </p:sp>
        <p:sp>
          <p:nvSpPr>
            <p:cNvPr id="53" name="object 5">
              <a:extLst>
                <a:ext uri="{FF2B5EF4-FFF2-40B4-BE49-F238E27FC236}">
                  <a16:creationId xmlns:a16="http://schemas.microsoft.com/office/drawing/2014/main" id="{84873963-9F2B-CD46-9B2E-82AC52349CEB}"/>
                </a:ext>
              </a:extLst>
            </p:cNvPr>
            <p:cNvSpPr/>
            <p:nvPr/>
          </p:nvSpPr>
          <p:spPr>
            <a:xfrm>
              <a:off x="5172362" y="10013667"/>
              <a:ext cx="701675" cy="138430"/>
            </a:xfrm>
            <a:custGeom>
              <a:avLst/>
              <a:gdLst/>
              <a:ahLst/>
              <a:cxnLst/>
              <a:rect l="l" t="t" r="r" b="b"/>
              <a:pathLst>
                <a:path w="701675" h="138429">
                  <a:moveTo>
                    <a:pt x="632409" y="0"/>
                  </a:moveTo>
                  <a:lnTo>
                    <a:pt x="68999" y="0"/>
                  </a:lnTo>
                  <a:lnTo>
                    <a:pt x="42133" y="5433"/>
                  </a:lnTo>
                  <a:lnTo>
                    <a:pt x="20202" y="20253"/>
                  </a:lnTo>
                  <a:lnTo>
                    <a:pt x="5419" y="42240"/>
                  </a:lnTo>
                  <a:lnTo>
                    <a:pt x="0" y="69176"/>
                  </a:lnTo>
                  <a:lnTo>
                    <a:pt x="5419" y="96089"/>
                  </a:lnTo>
                  <a:lnTo>
                    <a:pt x="20202" y="118075"/>
                  </a:lnTo>
                  <a:lnTo>
                    <a:pt x="42133" y="132902"/>
                  </a:lnTo>
                  <a:lnTo>
                    <a:pt x="68999" y="138341"/>
                  </a:lnTo>
                  <a:lnTo>
                    <a:pt x="632409" y="138341"/>
                  </a:lnTo>
                  <a:lnTo>
                    <a:pt x="659287" y="132902"/>
                  </a:lnTo>
                  <a:lnTo>
                    <a:pt x="681221" y="118075"/>
                  </a:lnTo>
                  <a:lnTo>
                    <a:pt x="696002" y="96089"/>
                  </a:lnTo>
                  <a:lnTo>
                    <a:pt x="701420" y="69176"/>
                  </a:lnTo>
                  <a:lnTo>
                    <a:pt x="696002" y="42240"/>
                  </a:lnTo>
                  <a:lnTo>
                    <a:pt x="681221" y="20253"/>
                  </a:lnTo>
                  <a:lnTo>
                    <a:pt x="659287" y="5433"/>
                  </a:lnTo>
                  <a:lnTo>
                    <a:pt x="632409" y="0"/>
                  </a:lnTo>
                  <a:close/>
                </a:path>
              </a:pathLst>
            </a:custGeom>
            <a:solidFill>
              <a:srgbClr val="20BEC6"/>
            </a:solidFill>
          </p:spPr>
          <p:txBody>
            <a:bodyPr wrap="square" lIns="0" tIns="0" rIns="0" bIns="0" rtlCol="0"/>
            <a:lstStyle/>
            <a:p>
              <a:endParaRPr dirty="0"/>
            </a:p>
          </p:txBody>
        </p:sp>
        <p:sp>
          <p:nvSpPr>
            <p:cNvPr id="54" name="object 6">
              <a:extLst>
                <a:ext uri="{FF2B5EF4-FFF2-40B4-BE49-F238E27FC236}">
                  <a16:creationId xmlns:a16="http://schemas.microsoft.com/office/drawing/2014/main" id="{443B6C1D-16AE-AC40-A490-E56B2B4931F1}"/>
                </a:ext>
              </a:extLst>
            </p:cNvPr>
            <p:cNvSpPr/>
            <p:nvPr/>
          </p:nvSpPr>
          <p:spPr>
            <a:xfrm>
              <a:off x="4063689" y="10013667"/>
              <a:ext cx="657860" cy="138430"/>
            </a:xfrm>
            <a:custGeom>
              <a:avLst/>
              <a:gdLst/>
              <a:ahLst/>
              <a:cxnLst/>
              <a:rect l="l" t="t" r="r" b="b"/>
              <a:pathLst>
                <a:path w="657860" h="138429">
                  <a:moveTo>
                    <a:pt x="588302"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588302" y="138341"/>
                  </a:lnTo>
                  <a:lnTo>
                    <a:pt x="615167" y="132902"/>
                  </a:lnTo>
                  <a:lnTo>
                    <a:pt x="637098" y="118075"/>
                  </a:lnTo>
                  <a:lnTo>
                    <a:pt x="651881" y="96089"/>
                  </a:lnTo>
                  <a:lnTo>
                    <a:pt x="657301" y="69176"/>
                  </a:lnTo>
                  <a:lnTo>
                    <a:pt x="651881" y="42240"/>
                  </a:lnTo>
                  <a:lnTo>
                    <a:pt x="637098" y="20253"/>
                  </a:lnTo>
                  <a:lnTo>
                    <a:pt x="615167" y="5433"/>
                  </a:lnTo>
                  <a:lnTo>
                    <a:pt x="588302" y="0"/>
                  </a:lnTo>
                  <a:close/>
                </a:path>
              </a:pathLst>
            </a:custGeom>
            <a:solidFill>
              <a:srgbClr val="82CA9C"/>
            </a:solidFill>
          </p:spPr>
          <p:txBody>
            <a:bodyPr wrap="square" lIns="0" tIns="0" rIns="0" bIns="0" rtlCol="0"/>
            <a:lstStyle/>
            <a:p>
              <a:endParaRPr dirty="0"/>
            </a:p>
          </p:txBody>
        </p:sp>
        <p:sp>
          <p:nvSpPr>
            <p:cNvPr id="55" name="object 7">
              <a:extLst>
                <a:ext uri="{FF2B5EF4-FFF2-40B4-BE49-F238E27FC236}">
                  <a16:creationId xmlns:a16="http://schemas.microsoft.com/office/drawing/2014/main" id="{EBB67432-B4C4-004F-BBC0-DEF0F5CD1405}"/>
                </a:ext>
              </a:extLst>
            </p:cNvPr>
            <p:cNvSpPr/>
            <p:nvPr/>
          </p:nvSpPr>
          <p:spPr>
            <a:xfrm>
              <a:off x="2814603" y="10013667"/>
              <a:ext cx="1387475" cy="138430"/>
            </a:xfrm>
            <a:custGeom>
              <a:avLst/>
              <a:gdLst/>
              <a:ahLst/>
              <a:cxnLst/>
              <a:rect l="l" t="t" r="r" b="b"/>
              <a:pathLst>
                <a:path w="1387475" h="138429">
                  <a:moveTo>
                    <a:pt x="1318069" y="0"/>
                  </a:moveTo>
                  <a:lnTo>
                    <a:pt x="68986" y="0"/>
                  </a:lnTo>
                  <a:lnTo>
                    <a:pt x="42133" y="5433"/>
                  </a:lnTo>
                  <a:lnTo>
                    <a:pt x="20205" y="20253"/>
                  </a:lnTo>
                  <a:lnTo>
                    <a:pt x="5421" y="42240"/>
                  </a:lnTo>
                  <a:lnTo>
                    <a:pt x="0" y="69176"/>
                  </a:lnTo>
                  <a:lnTo>
                    <a:pt x="5421" y="96089"/>
                  </a:lnTo>
                  <a:lnTo>
                    <a:pt x="20205" y="118075"/>
                  </a:lnTo>
                  <a:lnTo>
                    <a:pt x="42133" y="132902"/>
                  </a:lnTo>
                  <a:lnTo>
                    <a:pt x="68986" y="138341"/>
                  </a:lnTo>
                  <a:lnTo>
                    <a:pt x="1318069" y="138341"/>
                  </a:lnTo>
                  <a:lnTo>
                    <a:pt x="1344947" y="132902"/>
                  </a:lnTo>
                  <a:lnTo>
                    <a:pt x="1366881" y="118075"/>
                  </a:lnTo>
                  <a:lnTo>
                    <a:pt x="1381663" y="96089"/>
                  </a:lnTo>
                  <a:lnTo>
                    <a:pt x="1387081" y="69176"/>
                  </a:lnTo>
                  <a:lnTo>
                    <a:pt x="1381663" y="42240"/>
                  </a:lnTo>
                  <a:lnTo>
                    <a:pt x="1366881" y="20253"/>
                  </a:lnTo>
                  <a:lnTo>
                    <a:pt x="1344947" y="5433"/>
                  </a:lnTo>
                  <a:lnTo>
                    <a:pt x="1318069" y="0"/>
                  </a:lnTo>
                  <a:close/>
                </a:path>
              </a:pathLst>
            </a:custGeom>
            <a:solidFill>
              <a:srgbClr val="00AEEF"/>
            </a:solidFill>
          </p:spPr>
          <p:txBody>
            <a:bodyPr wrap="square" lIns="0" tIns="0" rIns="0" bIns="0" rtlCol="0"/>
            <a:lstStyle/>
            <a:p>
              <a:endParaRPr dirty="0"/>
            </a:p>
          </p:txBody>
        </p:sp>
        <p:sp>
          <p:nvSpPr>
            <p:cNvPr id="56" name="object 8">
              <a:extLst>
                <a:ext uri="{FF2B5EF4-FFF2-40B4-BE49-F238E27FC236}">
                  <a16:creationId xmlns:a16="http://schemas.microsoft.com/office/drawing/2014/main" id="{08F81F2F-0E06-C34B-BE03-E11526437E4C}"/>
                </a:ext>
              </a:extLst>
            </p:cNvPr>
            <p:cNvSpPr/>
            <p:nvPr/>
          </p:nvSpPr>
          <p:spPr>
            <a:xfrm>
              <a:off x="904223" y="10013667"/>
              <a:ext cx="2054860" cy="138430"/>
            </a:xfrm>
            <a:custGeom>
              <a:avLst/>
              <a:gdLst/>
              <a:ahLst/>
              <a:cxnLst/>
              <a:rect l="l" t="t" r="r" b="b"/>
              <a:pathLst>
                <a:path w="2054860" h="138429">
                  <a:moveTo>
                    <a:pt x="198569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1985695" y="138341"/>
                  </a:lnTo>
                  <a:lnTo>
                    <a:pt x="2012577" y="132902"/>
                  </a:lnTo>
                  <a:lnTo>
                    <a:pt x="2034520" y="118075"/>
                  </a:lnTo>
                  <a:lnTo>
                    <a:pt x="2049310" y="96089"/>
                  </a:lnTo>
                  <a:lnTo>
                    <a:pt x="2054733" y="69176"/>
                  </a:lnTo>
                  <a:lnTo>
                    <a:pt x="2049310" y="42240"/>
                  </a:lnTo>
                  <a:lnTo>
                    <a:pt x="2034520" y="20253"/>
                  </a:lnTo>
                  <a:lnTo>
                    <a:pt x="2012577" y="5433"/>
                  </a:lnTo>
                  <a:lnTo>
                    <a:pt x="1985695" y="0"/>
                  </a:lnTo>
                  <a:close/>
                </a:path>
              </a:pathLst>
            </a:custGeom>
            <a:solidFill>
              <a:srgbClr val="20BEC6"/>
            </a:solidFill>
          </p:spPr>
          <p:txBody>
            <a:bodyPr wrap="square" lIns="0" tIns="0" rIns="0" bIns="0" rtlCol="0"/>
            <a:lstStyle/>
            <a:p>
              <a:endParaRPr dirty="0"/>
            </a:p>
          </p:txBody>
        </p:sp>
        <p:sp>
          <p:nvSpPr>
            <p:cNvPr id="57" name="object 9">
              <a:extLst>
                <a:ext uri="{FF2B5EF4-FFF2-40B4-BE49-F238E27FC236}">
                  <a16:creationId xmlns:a16="http://schemas.microsoft.com/office/drawing/2014/main" id="{B8F50874-C60D-A940-8A35-CDEAEFD5FB4E}"/>
                </a:ext>
              </a:extLst>
            </p:cNvPr>
            <p:cNvSpPr/>
            <p:nvPr/>
          </p:nvSpPr>
          <p:spPr>
            <a:xfrm>
              <a:off x="540001" y="10013667"/>
              <a:ext cx="502284" cy="138430"/>
            </a:xfrm>
            <a:custGeom>
              <a:avLst/>
              <a:gdLst/>
              <a:ahLst/>
              <a:cxnLst/>
              <a:rect l="l" t="t" r="r" b="b"/>
              <a:pathLst>
                <a:path w="502284"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AEEF"/>
            </a:solidFill>
          </p:spPr>
          <p:txBody>
            <a:bodyPr wrap="square" lIns="0" tIns="0" rIns="0" bIns="0" rtlCol="0"/>
            <a:lstStyle/>
            <a:p>
              <a:endParaRPr dirty="0"/>
            </a:p>
          </p:txBody>
        </p:sp>
        <p:sp>
          <p:nvSpPr>
            <p:cNvPr id="58" name="object 10">
              <a:extLst>
                <a:ext uri="{FF2B5EF4-FFF2-40B4-BE49-F238E27FC236}">
                  <a16:creationId xmlns:a16="http://schemas.microsoft.com/office/drawing/2014/main" id="{11317659-9980-D942-8A68-48814192CF49}"/>
                </a:ext>
              </a:extLst>
            </p:cNvPr>
            <p:cNvSpPr/>
            <p:nvPr/>
          </p:nvSpPr>
          <p:spPr>
            <a:xfrm>
              <a:off x="3699467" y="10013667"/>
              <a:ext cx="502284" cy="138430"/>
            </a:xfrm>
            <a:custGeom>
              <a:avLst/>
              <a:gdLst/>
              <a:ahLst/>
              <a:cxnLst/>
              <a:rect l="l" t="t" r="r" b="b"/>
              <a:pathLst>
                <a:path w="502285" h="138429">
                  <a:moveTo>
                    <a:pt x="433209" y="0"/>
                  </a:moveTo>
                  <a:lnTo>
                    <a:pt x="68973" y="0"/>
                  </a:lnTo>
                  <a:lnTo>
                    <a:pt x="42128" y="5433"/>
                  </a:lnTo>
                  <a:lnTo>
                    <a:pt x="20204" y="20253"/>
                  </a:lnTo>
                  <a:lnTo>
                    <a:pt x="5421" y="42240"/>
                  </a:lnTo>
                  <a:lnTo>
                    <a:pt x="0" y="69176"/>
                  </a:lnTo>
                  <a:lnTo>
                    <a:pt x="5421" y="96089"/>
                  </a:lnTo>
                  <a:lnTo>
                    <a:pt x="20204" y="118075"/>
                  </a:lnTo>
                  <a:lnTo>
                    <a:pt x="42128" y="132902"/>
                  </a:lnTo>
                  <a:lnTo>
                    <a:pt x="68973" y="138341"/>
                  </a:lnTo>
                  <a:lnTo>
                    <a:pt x="433209" y="138341"/>
                  </a:lnTo>
                  <a:lnTo>
                    <a:pt x="460082" y="132902"/>
                  </a:lnTo>
                  <a:lnTo>
                    <a:pt x="482017" y="118075"/>
                  </a:lnTo>
                  <a:lnTo>
                    <a:pt x="496801" y="96089"/>
                  </a:lnTo>
                  <a:lnTo>
                    <a:pt x="502221" y="69176"/>
                  </a:lnTo>
                  <a:lnTo>
                    <a:pt x="496801" y="42240"/>
                  </a:lnTo>
                  <a:lnTo>
                    <a:pt x="482017" y="20253"/>
                  </a:lnTo>
                  <a:lnTo>
                    <a:pt x="460082" y="5433"/>
                  </a:lnTo>
                  <a:lnTo>
                    <a:pt x="433209" y="0"/>
                  </a:lnTo>
                  <a:close/>
                </a:path>
              </a:pathLst>
            </a:custGeom>
            <a:solidFill>
              <a:srgbClr val="007DC5"/>
            </a:solidFill>
          </p:spPr>
          <p:txBody>
            <a:bodyPr wrap="square" lIns="0" tIns="0" rIns="0" bIns="0" rtlCol="0"/>
            <a:lstStyle/>
            <a:p>
              <a:endParaRPr dirty="0"/>
            </a:p>
          </p:txBody>
        </p:sp>
        <p:sp>
          <p:nvSpPr>
            <p:cNvPr id="59" name="object 11">
              <a:extLst>
                <a:ext uri="{FF2B5EF4-FFF2-40B4-BE49-F238E27FC236}">
                  <a16:creationId xmlns:a16="http://schemas.microsoft.com/office/drawing/2014/main" id="{582E2BA5-DB96-8A4A-A96E-55E04805FFD9}"/>
                </a:ext>
              </a:extLst>
            </p:cNvPr>
            <p:cNvSpPr/>
            <p:nvPr/>
          </p:nvSpPr>
          <p:spPr>
            <a:xfrm>
              <a:off x="2288334" y="10013667"/>
              <a:ext cx="673735" cy="138430"/>
            </a:xfrm>
            <a:custGeom>
              <a:avLst/>
              <a:gdLst/>
              <a:ahLst/>
              <a:cxnLst/>
              <a:rect l="l" t="t" r="r" b="b"/>
              <a:pathLst>
                <a:path w="673735" h="138429">
                  <a:moveTo>
                    <a:pt x="604253"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604253" y="138341"/>
                  </a:lnTo>
                  <a:lnTo>
                    <a:pt x="631135" y="132902"/>
                  </a:lnTo>
                  <a:lnTo>
                    <a:pt x="653078" y="118075"/>
                  </a:lnTo>
                  <a:lnTo>
                    <a:pt x="667868" y="96089"/>
                  </a:lnTo>
                  <a:lnTo>
                    <a:pt x="673290" y="69176"/>
                  </a:lnTo>
                  <a:lnTo>
                    <a:pt x="667868" y="42240"/>
                  </a:lnTo>
                  <a:lnTo>
                    <a:pt x="653078" y="20253"/>
                  </a:lnTo>
                  <a:lnTo>
                    <a:pt x="631135" y="5433"/>
                  </a:lnTo>
                  <a:lnTo>
                    <a:pt x="604253" y="0"/>
                  </a:lnTo>
                  <a:close/>
                </a:path>
              </a:pathLst>
            </a:custGeom>
            <a:solidFill>
              <a:srgbClr val="006684"/>
            </a:solidFill>
          </p:spPr>
          <p:txBody>
            <a:bodyPr wrap="square" lIns="0" tIns="0" rIns="0" bIns="0" rtlCol="0"/>
            <a:lstStyle/>
            <a:p>
              <a:endParaRPr dirty="0"/>
            </a:p>
          </p:txBody>
        </p:sp>
        <p:sp>
          <p:nvSpPr>
            <p:cNvPr id="61" name="object 12">
              <a:extLst>
                <a:ext uri="{FF2B5EF4-FFF2-40B4-BE49-F238E27FC236}">
                  <a16:creationId xmlns:a16="http://schemas.microsoft.com/office/drawing/2014/main" id="{D1CC1FCE-23E6-E541-B16B-8B8B15BC7571}"/>
                </a:ext>
              </a:extLst>
            </p:cNvPr>
            <p:cNvSpPr/>
            <p:nvPr/>
          </p:nvSpPr>
          <p:spPr>
            <a:xfrm>
              <a:off x="843950" y="10013667"/>
              <a:ext cx="285750" cy="138430"/>
            </a:xfrm>
            <a:custGeom>
              <a:avLst/>
              <a:gdLst/>
              <a:ahLst/>
              <a:cxnLst/>
              <a:rect l="l" t="t" r="r" b="b"/>
              <a:pathLst>
                <a:path w="285750" h="138429">
                  <a:moveTo>
                    <a:pt x="216598"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216598" y="138341"/>
                  </a:lnTo>
                  <a:lnTo>
                    <a:pt x="243478" y="132902"/>
                  </a:lnTo>
                  <a:lnTo>
                    <a:pt x="265417" y="118075"/>
                  </a:lnTo>
                  <a:lnTo>
                    <a:pt x="280202" y="96089"/>
                  </a:lnTo>
                  <a:lnTo>
                    <a:pt x="285623" y="69176"/>
                  </a:lnTo>
                  <a:lnTo>
                    <a:pt x="280202" y="42240"/>
                  </a:lnTo>
                  <a:lnTo>
                    <a:pt x="265417" y="20253"/>
                  </a:lnTo>
                  <a:lnTo>
                    <a:pt x="243478" y="5433"/>
                  </a:lnTo>
                  <a:lnTo>
                    <a:pt x="216598" y="0"/>
                  </a:lnTo>
                  <a:close/>
                </a:path>
              </a:pathLst>
            </a:custGeom>
            <a:solidFill>
              <a:srgbClr val="007DC5"/>
            </a:solidFill>
          </p:spPr>
          <p:txBody>
            <a:bodyPr wrap="square" lIns="0" tIns="0" rIns="0" bIns="0" rtlCol="0"/>
            <a:lstStyle/>
            <a:p>
              <a:endParaRPr dirty="0"/>
            </a:p>
          </p:txBody>
        </p:sp>
        <p:sp>
          <p:nvSpPr>
            <p:cNvPr id="62" name="object 13">
              <a:extLst>
                <a:ext uri="{FF2B5EF4-FFF2-40B4-BE49-F238E27FC236}">
                  <a16:creationId xmlns:a16="http://schemas.microsoft.com/office/drawing/2014/main" id="{142CC0FF-D965-CA40-864B-E5F6219F2A5A}"/>
                </a:ext>
              </a:extLst>
            </p:cNvPr>
            <p:cNvSpPr/>
            <p:nvPr/>
          </p:nvSpPr>
          <p:spPr>
            <a:xfrm>
              <a:off x="5594768" y="10013667"/>
              <a:ext cx="502284" cy="138430"/>
            </a:xfrm>
            <a:custGeom>
              <a:avLst/>
              <a:gdLst/>
              <a:ahLst/>
              <a:cxnLst/>
              <a:rect l="l" t="t" r="r" b="b"/>
              <a:pathLst>
                <a:path w="502285" h="138429">
                  <a:moveTo>
                    <a:pt x="433235" y="0"/>
                  </a:moveTo>
                  <a:lnTo>
                    <a:pt x="68986" y="0"/>
                  </a:lnTo>
                  <a:lnTo>
                    <a:pt x="42139" y="5433"/>
                  </a:lnTo>
                  <a:lnTo>
                    <a:pt x="20210" y="20253"/>
                  </a:lnTo>
                  <a:lnTo>
                    <a:pt x="5423" y="42240"/>
                  </a:lnTo>
                  <a:lnTo>
                    <a:pt x="0" y="69176"/>
                  </a:lnTo>
                  <a:lnTo>
                    <a:pt x="5423" y="96089"/>
                  </a:lnTo>
                  <a:lnTo>
                    <a:pt x="20210" y="118075"/>
                  </a:lnTo>
                  <a:lnTo>
                    <a:pt x="42139" y="132902"/>
                  </a:lnTo>
                  <a:lnTo>
                    <a:pt x="68986" y="138341"/>
                  </a:lnTo>
                  <a:lnTo>
                    <a:pt x="433235" y="138341"/>
                  </a:lnTo>
                  <a:lnTo>
                    <a:pt x="460100" y="132902"/>
                  </a:lnTo>
                  <a:lnTo>
                    <a:pt x="482031" y="118075"/>
                  </a:lnTo>
                  <a:lnTo>
                    <a:pt x="496814" y="96089"/>
                  </a:lnTo>
                  <a:lnTo>
                    <a:pt x="502234" y="69176"/>
                  </a:lnTo>
                  <a:lnTo>
                    <a:pt x="496814" y="42240"/>
                  </a:lnTo>
                  <a:lnTo>
                    <a:pt x="482031" y="20253"/>
                  </a:lnTo>
                  <a:lnTo>
                    <a:pt x="460100" y="5433"/>
                  </a:lnTo>
                  <a:lnTo>
                    <a:pt x="433235" y="0"/>
                  </a:lnTo>
                  <a:close/>
                </a:path>
              </a:pathLst>
            </a:custGeom>
            <a:solidFill>
              <a:srgbClr val="007DC5"/>
            </a:solidFill>
          </p:spPr>
          <p:txBody>
            <a:bodyPr wrap="square" lIns="0" tIns="0" rIns="0" bIns="0" rtlCol="0"/>
            <a:lstStyle/>
            <a:p>
              <a:endParaRPr dirty="0"/>
            </a:p>
          </p:txBody>
        </p:sp>
        <p:sp>
          <p:nvSpPr>
            <p:cNvPr id="63" name="object 14">
              <a:extLst>
                <a:ext uri="{FF2B5EF4-FFF2-40B4-BE49-F238E27FC236}">
                  <a16:creationId xmlns:a16="http://schemas.microsoft.com/office/drawing/2014/main" id="{D63D5C98-552F-2846-8A47-F2A262B0CDD6}"/>
                </a:ext>
              </a:extLst>
            </p:cNvPr>
            <p:cNvSpPr/>
            <p:nvPr/>
          </p:nvSpPr>
          <p:spPr>
            <a:xfrm>
              <a:off x="4582993" y="10013667"/>
              <a:ext cx="727710" cy="138430"/>
            </a:xfrm>
            <a:custGeom>
              <a:avLst/>
              <a:gdLst/>
              <a:ahLst/>
              <a:cxnLst/>
              <a:rect l="l" t="t" r="r" b="b"/>
              <a:pathLst>
                <a:path w="727710" h="138429">
                  <a:moveTo>
                    <a:pt x="658367" y="0"/>
                  </a:moveTo>
                  <a:lnTo>
                    <a:pt x="68999" y="0"/>
                  </a:lnTo>
                  <a:lnTo>
                    <a:pt x="42139" y="5433"/>
                  </a:lnTo>
                  <a:lnTo>
                    <a:pt x="20207" y="20253"/>
                  </a:lnTo>
                  <a:lnTo>
                    <a:pt x="5421" y="42240"/>
                  </a:lnTo>
                  <a:lnTo>
                    <a:pt x="0" y="69176"/>
                  </a:lnTo>
                  <a:lnTo>
                    <a:pt x="5421" y="96089"/>
                  </a:lnTo>
                  <a:lnTo>
                    <a:pt x="20207" y="118075"/>
                  </a:lnTo>
                  <a:lnTo>
                    <a:pt x="42139" y="132902"/>
                  </a:lnTo>
                  <a:lnTo>
                    <a:pt x="68999" y="138341"/>
                  </a:lnTo>
                  <a:lnTo>
                    <a:pt x="658367" y="138341"/>
                  </a:lnTo>
                  <a:lnTo>
                    <a:pt x="685235" y="132902"/>
                  </a:lnTo>
                  <a:lnTo>
                    <a:pt x="707170" y="118075"/>
                  </a:lnTo>
                  <a:lnTo>
                    <a:pt x="721958" y="96089"/>
                  </a:lnTo>
                  <a:lnTo>
                    <a:pt x="727379" y="69176"/>
                  </a:lnTo>
                  <a:lnTo>
                    <a:pt x="721958" y="42240"/>
                  </a:lnTo>
                  <a:lnTo>
                    <a:pt x="707170" y="20253"/>
                  </a:lnTo>
                  <a:lnTo>
                    <a:pt x="685235" y="5433"/>
                  </a:lnTo>
                  <a:lnTo>
                    <a:pt x="658367" y="0"/>
                  </a:lnTo>
                  <a:close/>
                </a:path>
              </a:pathLst>
            </a:custGeom>
            <a:solidFill>
              <a:srgbClr val="006684"/>
            </a:solidFill>
          </p:spPr>
          <p:txBody>
            <a:bodyPr wrap="square" lIns="0" tIns="0" rIns="0" bIns="0" rtlCol="0"/>
            <a:lstStyle/>
            <a:p>
              <a:endParaRPr dirty="0"/>
            </a:p>
          </p:txBody>
        </p:sp>
      </p:grpSp>
      <p:pic>
        <p:nvPicPr>
          <p:cNvPr id="64" name="Picture 63">
            <a:extLst>
              <a:ext uri="{FF2B5EF4-FFF2-40B4-BE49-F238E27FC236}">
                <a16:creationId xmlns:a16="http://schemas.microsoft.com/office/drawing/2014/main" id="{86327BE6-0BF0-2C41-954A-F094533DBB4A}"/>
              </a:ext>
            </a:extLst>
          </p:cNvPr>
          <p:cNvPicPr>
            <a:picLocks noChangeAspect="1"/>
          </p:cNvPicPr>
          <p:nvPr userDrawn="1"/>
        </p:nvPicPr>
        <p:blipFill>
          <a:blip r:embed="rId4"/>
          <a:stretch>
            <a:fillRect/>
          </a:stretch>
        </p:blipFill>
        <p:spPr>
          <a:xfrm>
            <a:off x="5815915" y="8499765"/>
            <a:ext cx="731520" cy="245745"/>
          </a:xfrm>
          <a:prstGeom prst="rect">
            <a:avLst/>
          </a:prstGeom>
        </p:spPr>
      </p:pic>
      <p:sp>
        <p:nvSpPr>
          <p:cNvPr id="66" name="Rectangle 65">
            <a:extLst>
              <a:ext uri="{FF2B5EF4-FFF2-40B4-BE49-F238E27FC236}">
                <a16:creationId xmlns:a16="http://schemas.microsoft.com/office/drawing/2014/main" id="{6E6D375F-B0B3-4A92-95A5-DAADC3A35637}"/>
              </a:ext>
            </a:extLst>
          </p:cNvPr>
          <p:cNvSpPr/>
          <p:nvPr userDrawn="1"/>
        </p:nvSpPr>
        <p:spPr>
          <a:xfrm>
            <a:off x="749518" y="8822805"/>
            <a:ext cx="5366886" cy="184666"/>
          </a:xfrm>
          <a:prstGeom prst="rect">
            <a:avLst/>
          </a:prstGeom>
        </p:spPr>
        <p:txBody>
          <a:bodyPr wrap="square">
            <a:spAutoFit/>
          </a:bodyPr>
          <a:lstStyle/>
          <a:p>
            <a:pPr defTabSz="914400" eaLnBrk="0" fontAlgn="base" hangingPunct="0">
              <a:spcBef>
                <a:spcPct val="0"/>
              </a:spcBef>
              <a:spcAft>
                <a:spcPct val="0"/>
              </a:spcAft>
            </a:pPr>
            <a:r>
              <a:rPr lang="en-US" altLang="en-US" sz="600" dirty="0">
                <a:solidFill>
                  <a:srgbClr val="000000"/>
                </a:solidFill>
              </a:rPr>
              <a:t>Content provided by </a:t>
            </a:r>
            <a:r>
              <a:rPr lang="en-US" altLang="en-US" sz="600" u="sng" dirty="0">
                <a:solidFill>
                  <a:srgbClr val="0000FA"/>
                </a:solidFill>
                <a:hlinkClick r:id="rId5"/>
              </a:rPr>
              <a:t>The Schork Group</a:t>
            </a:r>
            <a:r>
              <a:rPr lang="en-US" altLang="en-US" sz="600" dirty="0">
                <a:solidFill>
                  <a:srgbClr val="000000"/>
                </a:solidFill>
              </a:rPr>
              <a:t> © 2021  Contact us for more information.  Tel: (610) 225-0171</a:t>
            </a:r>
            <a:endParaRPr lang="en-US" altLang="en-US" sz="600" u="sng" dirty="0"/>
          </a:p>
        </p:txBody>
      </p:sp>
    </p:spTree>
    <p:extLst>
      <p:ext uri="{BB962C8B-B14F-4D97-AF65-F5344CB8AC3E}">
        <p14:creationId xmlns:p14="http://schemas.microsoft.com/office/powerpoint/2010/main" val="200638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313713" y="8781729"/>
            <a:ext cx="383819" cy="172532"/>
          </a:xfrm>
          <a:prstGeom prst="rect">
            <a:avLst/>
          </a:prstGeom>
        </p:spPr>
        <p:txBody>
          <a:bodyPr vert="horz" lIns="91440" tIns="45720" rIns="91440" bIns="45720" rtlCol="0" anchor="ctr"/>
          <a:lstStyle>
            <a:lvl1pPr algn="r">
              <a:defRPr sz="600">
                <a:solidFill>
                  <a:schemeClr val="tx1"/>
                </a:solidFill>
              </a:defRPr>
            </a:lvl1pPr>
          </a:lstStyle>
          <a:p>
            <a:fld id="{1400FC55-D6EB-214E-8ABB-036276DC61B2}" type="slidenum">
              <a:rPr lang="en-US" smtClean="0"/>
              <a:pPr/>
              <a:t>‹#›</a:t>
            </a:fld>
            <a:endParaRPr lang="en-US" dirty="0"/>
          </a:p>
        </p:txBody>
      </p:sp>
    </p:spTree>
    <p:extLst>
      <p:ext uri="{BB962C8B-B14F-4D97-AF65-F5344CB8AC3E}">
        <p14:creationId xmlns:p14="http://schemas.microsoft.com/office/powerpoint/2010/main" val="399141158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14" r:id="rId3"/>
    <p:sldLayoutId id="2147483731" r:id="rId4"/>
    <p:sldLayoutId id="2147483716" r:id="rId5"/>
    <p:sldLayoutId id="2147483717" r:id="rId6"/>
    <p:sldLayoutId id="2147483718" r:id="rId7"/>
    <p:sldLayoutId id="2147483719" r:id="rId8"/>
    <p:sldLayoutId id="2147483723" r:id="rId9"/>
    <p:sldLayoutId id="2147483724" r:id="rId10"/>
    <p:sldLayoutId id="2147483726" r:id="rId11"/>
    <p:sldLayoutId id="2147483745" r:id="rId12"/>
    <p:sldLayoutId id="2147483764" r:id="rId13"/>
    <p:sldLayoutId id="2147483744" r:id="rId14"/>
  </p:sldLayoutIdLst>
  <p:hf hdr="0" ftr="0"/>
  <p:txStyles>
    <p:titleStyle>
      <a:lvl1pPr algn="l" defTabSz="685800" rtl="0" eaLnBrk="1" latinLnBrk="0" hangingPunct="1">
        <a:lnSpc>
          <a:spcPct val="90000"/>
        </a:lnSpc>
        <a:spcBef>
          <a:spcPct val="0"/>
        </a:spcBef>
        <a:buNone/>
        <a:defRPr sz="33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313713" y="8781729"/>
            <a:ext cx="383819" cy="172532"/>
          </a:xfrm>
          <a:prstGeom prst="rect">
            <a:avLst/>
          </a:prstGeom>
        </p:spPr>
        <p:txBody>
          <a:bodyPr vert="horz" lIns="91440" tIns="45720" rIns="91440" bIns="45720" rtlCol="0" anchor="ctr"/>
          <a:lstStyle>
            <a:lvl1pPr algn="r">
              <a:defRPr sz="600">
                <a:solidFill>
                  <a:schemeClr val="tx1"/>
                </a:solidFill>
              </a:defRPr>
            </a:lvl1pPr>
          </a:lstStyle>
          <a:p>
            <a:fld id="{1400FC55-D6EB-214E-8ABB-036276DC61B2}" type="slidenum">
              <a:rPr lang="en-US" smtClean="0"/>
              <a:pPr/>
              <a:t>‹#›</a:t>
            </a:fld>
            <a:endParaRPr lang="en-US" dirty="0"/>
          </a:p>
        </p:txBody>
      </p:sp>
    </p:spTree>
    <p:extLst>
      <p:ext uri="{BB962C8B-B14F-4D97-AF65-F5344CB8AC3E}">
        <p14:creationId xmlns:p14="http://schemas.microsoft.com/office/powerpoint/2010/main" val="98264006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hf hdr="0" ftr="0"/>
  <p:txStyles>
    <p:titleStyle>
      <a:lvl1pPr algn="l" defTabSz="685800" rtl="0" eaLnBrk="1" latinLnBrk="0" hangingPunct="1">
        <a:lnSpc>
          <a:spcPct val="90000"/>
        </a:lnSpc>
        <a:spcBef>
          <a:spcPct val="0"/>
        </a:spcBef>
        <a:buNone/>
        <a:defRPr sz="33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4C59-8F40-4C39-8D00-FE01267690B9}"/>
              </a:ext>
            </a:extLst>
          </p:cNvPr>
          <p:cNvSpPr>
            <a:spLocks noGrp="1"/>
          </p:cNvSpPr>
          <p:nvPr>
            <p:ph type="title"/>
          </p:nvPr>
        </p:nvSpPr>
        <p:spPr/>
        <p:txBody>
          <a:bodyPr>
            <a:normAutofit/>
          </a:bodyPr>
          <a:lstStyle/>
          <a:p>
            <a:r>
              <a:rPr lang="en-US" sz="1800" dirty="0"/>
              <a:t>Henry hub ng futures</a:t>
            </a:r>
          </a:p>
        </p:txBody>
      </p:sp>
      <p:sp>
        <p:nvSpPr>
          <p:cNvPr id="3" name="Date Placeholder 2">
            <a:extLst>
              <a:ext uri="{FF2B5EF4-FFF2-40B4-BE49-F238E27FC236}">
                <a16:creationId xmlns:a16="http://schemas.microsoft.com/office/drawing/2014/main" id="{654F0CB7-62A8-4BD1-9BCE-51E876E8E39F}"/>
              </a:ext>
            </a:extLst>
          </p:cNvPr>
          <p:cNvSpPr>
            <a:spLocks noGrp="1"/>
          </p:cNvSpPr>
          <p:nvPr>
            <p:ph type="dt" sz="half" idx="10"/>
          </p:nvPr>
        </p:nvSpPr>
        <p:spPr/>
        <p:txBody>
          <a:bodyPr/>
          <a:lstStyle/>
          <a:p>
            <a:r>
              <a:rPr lang="en-US" dirty="0"/>
              <a:t>07/06/2025</a:t>
            </a:r>
          </a:p>
        </p:txBody>
      </p:sp>
      <p:sp>
        <p:nvSpPr>
          <p:cNvPr id="9" name="Text Placeholder 8">
            <a:extLst>
              <a:ext uri="{FF2B5EF4-FFF2-40B4-BE49-F238E27FC236}">
                <a16:creationId xmlns:a16="http://schemas.microsoft.com/office/drawing/2014/main" id="{F901B1B0-12A9-4331-A3B8-B8D99EC0B74A}"/>
              </a:ext>
            </a:extLst>
          </p:cNvPr>
          <p:cNvSpPr>
            <a:spLocks noGrp="1"/>
          </p:cNvSpPr>
          <p:nvPr>
            <p:ph type="body" sz="quarter" idx="13"/>
          </p:nvPr>
        </p:nvSpPr>
        <p:spPr>
          <a:xfrm>
            <a:off x="537819" y="958925"/>
            <a:ext cx="5746750" cy="525177"/>
          </a:xfrm>
        </p:spPr>
        <p:txBody>
          <a:bodyPr>
            <a:normAutofit/>
          </a:bodyPr>
          <a:lstStyle/>
          <a:p>
            <a:r>
              <a:rPr lang="en-US" dirty="0"/>
              <a:t>From Deficit to Surplus: Storage Swells, Futures Dip Below Key Averages</a:t>
            </a:r>
            <a:endParaRPr lang="en-US" dirty="0">
              <a:effectLst/>
              <a:latin typeface="+mj-lt"/>
              <a:ea typeface="Aptos" panose="020B0004020202020204" pitchFamily="34" charset="0"/>
              <a:cs typeface="Aptos" panose="020B0004020202020204" pitchFamily="34" charset="0"/>
            </a:endParaRPr>
          </a:p>
        </p:txBody>
      </p:sp>
      <p:sp>
        <p:nvSpPr>
          <p:cNvPr id="10" name="Text Placeholder 9">
            <a:extLst>
              <a:ext uri="{FF2B5EF4-FFF2-40B4-BE49-F238E27FC236}">
                <a16:creationId xmlns:a16="http://schemas.microsoft.com/office/drawing/2014/main" id="{A732C673-40DE-440A-8B92-34ECD4936D39}"/>
              </a:ext>
            </a:extLst>
          </p:cNvPr>
          <p:cNvSpPr>
            <a:spLocks noGrp="1"/>
          </p:cNvSpPr>
          <p:nvPr>
            <p:ph type="body" sz="quarter" idx="14"/>
          </p:nvPr>
        </p:nvSpPr>
        <p:spPr>
          <a:xfrm>
            <a:off x="555625" y="1373898"/>
            <a:ext cx="5746750" cy="5174822"/>
          </a:xfrm>
        </p:spPr>
        <p:txBody>
          <a:bodyPr/>
          <a:lstStyle/>
          <a:p>
            <a:r>
              <a:rPr lang="en-US" dirty="0"/>
              <a:t>Lower 48 inventories of underground natural gas storage now sit at 2.953 Tcf.  Since the start of refills, inventories flipped from a 213 Bcf deficit to our seasonally adjusted model, to a 110 Bcf surplus.</a:t>
            </a:r>
          </a:p>
          <a:p>
            <a:r>
              <a:rPr lang="en-US" dirty="0"/>
              <a:t>Season-to-date additions have reached a near record 1.255 Tcf, which is 218 Bcf above the historical range (95% confidence interval).  Refills remain firmly on track to end the season above 3.800 Tcf.</a:t>
            </a:r>
          </a:p>
          <a:p>
            <a:r>
              <a:rPr lang="en-US" dirty="0"/>
              <a:t>Traders remain bearish.  Last week, the contango on the cross-seasonal Oct-25/Nov-25 NYMEX Henry Hub spread averaged a 44-week high of -$0.386, and the backwardation on the end of next winter (Mar-25, Apr-25) averaged a four-month low of $0.272.</a:t>
            </a:r>
          </a:p>
          <a:p>
            <a:r>
              <a:rPr lang="en-US" dirty="0"/>
              <a:t>Despite a strong start to the peak cooling season, NYMEX futures ended last week lower at $3.409.  </a:t>
            </a:r>
            <a:r>
              <a:rPr lang="en-US"/>
              <a:t>The spot </a:t>
            </a:r>
            <a:r>
              <a:rPr lang="en-US" dirty="0"/>
              <a:t>contract for August delivery finished 6.2% below the 20-day volume-weighted average price (VWAP), and 7.7% below the 52-week VWAP.  Our preferred technical indicators (Parabolic SAR, MACD, and Stochastic), remain bearish.</a:t>
            </a:r>
          </a:p>
          <a:p>
            <a:pPr marL="0" marR="0"/>
            <a:r>
              <a:rPr lang="en-US" dirty="0"/>
              <a:t>Stay sharp.  Hedge with confidence.</a:t>
            </a:r>
          </a:p>
          <a:p>
            <a:pPr marL="0" marR="0"/>
            <a:endParaRPr lang="en-US" sz="800" b="1" dirty="0">
              <a:effectLst/>
              <a:ea typeface="Aptos" panose="020B0004020202020204" pitchFamily="34" charset="0"/>
              <a:cs typeface="Aptos" panose="020B0004020202020204" pitchFamily="34" charset="0"/>
            </a:endParaRPr>
          </a:p>
        </p:txBody>
      </p:sp>
      <p:sp>
        <p:nvSpPr>
          <p:cNvPr id="15" name="Text Placeholder 14">
            <a:extLst>
              <a:ext uri="{FF2B5EF4-FFF2-40B4-BE49-F238E27FC236}">
                <a16:creationId xmlns:a16="http://schemas.microsoft.com/office/drawing/2014/main" id="{02910DE2-64D0-4587-B995-956A8AF004BD}"/>
              </a:ext>
            </a:extLst>
          </p:cNvPr>
          <p:cNvSpPr>
            <a:spLocks noGrp="1"/>
          </p:cNvSpPr>
          <p:nvPr>
            <p:ph type="body" sz="quarter" idx="16"/>
          </p:nvPr>
        </p:nvSpPr>
        <p:spPr>
          <a:xfrm>
            <a:off x="555625" y="6641816"/>
            <a:ext cx="5746750" cy="278461"/>
          </a:xfrm>
        </p:spPr>
        <p:txBody>
          <a:bodyPr>
            <a:normAutofit/>
          </a:bodyPr>
          <a:lstStyle/>
          <a:p>
            <a:r>
              <a:rPr lang="en-US" sz="1100" dirty="0">
                <a:effectLst/>
                <a:latin typeface="+mj-lt"/>
                <a:ea typeface="Aptos" panose="020B0004020202020204" pitchFamily="34" charset="0"/>
                <a:cs typeface="Aptos" panose="020B0004020202020204" pitchFamily="34" charset="0"/>
              </a:rPr>
              <a:t>Storage Swells: EIA Reports Reasonable Storage Build</a:t>
            </a:r>
          </a:p>
        </p:txBody>
      </p:sp>
      <p:sp>
        <p:nvSpPr>
          <p:cNvPr id="16" name="Text Placeholder 15">
            <a:extLst>
              <a:ext uri="{FF2B5EF4-FFF2-40B4-BE49-F238E27FC236}">
                <a16:creationId xmlns:a16="http://schemas.microsoft.com/office/drawing/2014/main" id="{00FC7359-44B1-494F-8798-B8EFA82713A6}"/>
              </a:ext>
            </a:extLst>
          </p:cNvPr>
          <p:cNvSpPr>
            <a:spLocks noGrp="1"/>
          </p:cNvSpPr>
          <p:nvPr>
            <p:ph type="body" sz="quarter" idx="17"/>
          </p:nvPr>
        </p:nvSpPr>
        <p:spPr>
          <a:xfrm>
            <a:off x="509136" y="7045513"/>
            <a:ext cx="5947544" cy="1329383"/>
          </a:xfrm>
        </p:spPr>
        <p:txBody>
          <a:bodyPr/>
          <a:lstStyle/>
          <a:p>
            <a:r>
              <a:rPr lang="en-US" dirty="0"/>
              <a:t>Last Thursday’s EIA report showed a reasonable injection of natural gas into L48 underground storage.  For the week of June 27</a:t>
            </a:r>
            <a:r>
              <a:rPr lang="en-US" baseline="30000" dirty="0"/>
              <a:t>th</a:t>
            </a:r>
            <a:r>
              <a:rPr lang="en-US" dirty="0"/>
              <a:t>, inventories rose by 55 Bcf.  The typical injection for late June is 72 ± 19 Bcf.</a:t>
            </a:r>
          </a:p>
        </p:txBody>
      </p:sp>
      <p:pic>
        <p:nvPicPr>
          <p:cNvPr id="4" name="Picture 3">
            <a:extLst>
              <a:ext uri="{FF2B5EF4-FFF2-40B4-BE49-F238E27FC236}">
                <a16:creationId xmlns:a16="http://schemas.microsoft.com/office/drawing/2014/main" id="{34027C3E-84A0-478E-8BDB-51F4F3DCEA80}"/>
              </a:ext>
            </a:extLst>
          </p:cNvPr>
          <p:cNvPicPr>
            <a:picLocks noChangeAspect="1"/>
          </p:cNvPicPr>
          <p:nvPr/>
        </p:nvPicPr>
        <p:blipFill>
          <a:blip r:embed="rId3"/>
          <a:stretch>
            <a:fillRect/>
          </a:stretch>
        </p:blipFill>
        <p:spPr>
          <a:xfrm>
            <a:off x="1188720" y="4030581"/>
            <a:ext cx="4386114" cy="2437452"/>
          </a:xfrm>
          <a:prstGeom prst="rect">
            <a:avLst/>
          </a:prstGeom>
        </p:spPr>
      </p:pic>
    </p:spTree>
    <p:extLst>
      <p:ext uri="{BB962C8B-B14F-4D97-AF65-F5344CB8AC3E}">
        <p14:creationId xmlns:p14="http://schemas.microsoft.com/office/powerpoint/2010/main" val="2915019082"/>
      </p:ext>
    </p:extLst>
  </p:cSld>
  <p:clrMapOvr>
    <a:masterClrMapping/>
  </p:clrMapOvr>
</p:sld>
</file>

<file path=ppt/theme/theme1.xml><?xml version="1.0" encoding="utf-8"?>
<a:theme xmlns:a="http://schemas.openxmlformats.org/drawingml/2006/main" name="Engie Theme">
  <a:themeElements>
    <a:clrScheme name="Schork Group">
      <a:dk1>
        <a:srgbClr val="000000"/>
      </a:dk1>
      <a:lt1>
        <a:srgbClr val="FFFFFF"/>
      </a:lt1>
      <a:dk2>
        <a:srgbClr val="44546A"/>
      </a:dk2>
      <a:lt2>
        <a:srgbClr val="E7E6E6"/>
      </a:lt2>
      <a:accent1>
        <a:srgbClr val="005978"/>
      </a:accent1>
      <a:accent2>
        <a:srgbClr val="00AAFF"/>
      </a:accent2>
      <a:accent3>
        <a:srgbClr val="008737"/>
      </a:accent3>
      <a:accent4>
        <a:srgbClr val="69AF23"/>
      </a:accent4>
      <a:accent5>
        <a:srgbClr val="552382"/>
      </a:accent5>
      <a:accent6>
        <a:srgbClr val="E62C87"/>
      </a:accent6>
      <a:hlink>
        <a:srgbClr val="00AAFF"/>
      </a:hlink>
      <a:folHlink>
        <a:srgbClr val="00AAFF"/>
      </a:folHlink>
    </a:clrScheme>
    <a:fontScheme name="Open Sans Family">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Unbranded Theme">
  <a:themeElements>
    <a:clrScheme name="Schork Group">
      <a:dk1>
        <a:srgbClr val="000000"/>
      </a:dk1>
      <a:lt1>
        <a:srgbClr val="FFFFFF"/>
      </a:lt1>
      <a:dk2>
        <a:srgbClr val="44546A"/>
      </a:dk2>
      <a:lt2>
        <a:srgbClr val="E7E6E6"/>
      </a:lt2>
      <a:accent1>
        <a:srgbClr val="005978"/>
      </a:accent1>
      <a:accent2>
        <a:srgbClr val="00AAFF"/>
      </a:accent2>
      <a:accent3>
        <a:srgbClr val="008737"/>
      </a:accent3>
      <a:accent4>
        <a:srgbClr val="69AF23"/>
      </a:accent4>
      <a:accent5>
        <a:srgbClr val="552382"/>
      </a:accent5>
      <a:accent6>
        <a:srgbClr val="E62C87"/>
      </a:accent6>
      <a:hlink>
        <a:srgbClr val="00AAFF"/>
      </a:hlink>
      <a:folHlink>
        <a:srgbClr val="00AAFF"/>
      </a:folHlink>
    </a:clrScheme>
    <a:fontScheme name="Open Sans Family">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B2BC3B49EF80469F2C0CF870C697E2" ma:contentTypeVersion="13" ma:contentTypeDescription="Create a new document." ma:contentTypeScope="" ma:versionID="bed8d2749fe18428c5c74b509a815b42">
  <xsd:schema xmlns:xsd="http://www.w3.org/2001/XMLSchema" xmlns:xs="http://www.w3.org/2001/XMLSchema" xmlns:p="http://schemas.microsoft.com/office/2006/metadata/properties" xmlns:ns3="b60a8dd3-caa6-47d5-a9a8-843a7a7eeee6" xmlns:ns4="d26267d2-7a4e-4b67-9c30-ccbfcc45ff6e" targetNamespace="http://schemas.microsoft.com/office/2006/metadata/properties" ma:root="true" ma:fieldsID="c4e073c50b6771e3faa4bbc6424c7fa6" ns3:_="" ns4:_="">
    <xsd:import namespace="b60a8dd3-caa6-47d5-a9a8-843a7a7eeee6"/>
    <xsd:import namespace="d26267d2-7a4e-4b67-9c30-ccbfcc45ff6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SearchProperties" minOccurs="0"/>
                <xsd:element ref="ns3:MediaServiceAutoTags"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0a8dd3-caa6-47d5-a9a8-843a7a7eee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6267d2-7a4e-4b67-9c30-ccbfcc45ff6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60a8dd3-caa6-47d5-a9a8-843a7a7eeee6" xsi:nil="true"/>
  </documentManagement>
</p:properties>
</file>

<file path=customXml/itemProps1.xml><?xml version="1.0" encoding="utf-8"?>
<ds:datastoreItem xmlns:ds="http://schemas.openxmlformats.org/officeDocument/2006/customXml" ds:itemID="{3B31F772-2358-41B7-A107-C7BD7C6A64CA}">
  <ds:schemaRefs>
    <ds:schemaRef ds:uri="http://schemas.microsoft.com/sharepoint/v3/contenttype/forms"/>
  </ds:schemaRefs>
</ds:datastoreItem>
</file>

<file path=customXml/itemProps2.xml><?xml version="1.0" encoding="utf-8"?>
<ds:datastoreItem xmlns:ds="http://schemas.openxmlformats.org/officeDocument/2006/customXml" ds:itemID="{25BAE83F-FB12-431C-9FCB-DF6A4A70F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0a8dd3-caa6-47d5-a9a8-843a7a7eeee6"/>
    <ds:schemaRef ds:uri="d26267d2-7a4e-4b67-9c30-ccbfcc45f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27E19A-6F68-4EE5-A635-C620BDA689E5}">
  <ds:schemaRefs>
    <ds:schemaRef ds:uri="http://schemas.microsoft.com/office/2006/documentManagement/types"/>
    <ds:schemaRef ds:uri="http://purl.org/dc/elements/1.1/"/>
    <ds:schemaRef ds:uri="http://www.w3.org/XML/1998/namespace"/>
    <ds:schemaRef ds:uri="d26267d2-7a4e-4b67-9c30-ccbfcc45ff6e"/>
    <ds:schemaRef ds:uri="http://purl.org/dc/terms/"/>
    <ds:schemaRef ds:uri="http://schemas.microsoft.com/office/2006/metadata/properties"/>
    <ds:schemaRef ds:uri="http://schemas.openxmlformats.org/package/2006/metadata/core-properties"/>
    <ds:schemaRef ds:uri="http://schemas.microsoft.com/office/infopath/2007/PartnerControls"/>
    <ds:schemaRef ds:uri="b60a8dd3-caa6-47d5-a9a8-843a7a7eeee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7752</TotalTime>
  <Words>262</Words>
  <Application>Microsoft Office PowerPoint</Application>
  <PresentationFormat>Letter Paper (8.5x11 in)</PresentationFormat>
  <Paragraphs>11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Aptos</vt:lpstr>
      <vt:lpstr>Arial</vt:lpstr>
      <vt:lpstr>Calibri</vt:lpstr>
      <vt:lpstr>Open Sans</vt:lpstr>
      <vt:lpstr>Source Sans Pro</vt:lpstr>
      <vt:lpstr>Engie Theme</vt:lpstr>
      <vt:lpstr>1_Unbranded Theme</vt:lpstr>
      <vt:lpstr>Henry hub ng futures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Stephen Schork</cp:lastModifiedBy>
  <cp:revision>1301</cp:revision>
  <cp:lastPrinted>2019-09-09T17:59:44Z</cp:lastPrinted>
  <dcterms:created xsi:type="dcterms:W3CDTF">2019-08-28T21:27:11Z</dcterms:created>
  <dcterms:modified xsi:type="dcterms:W3CDTF">2025-07-07T00:55:51Z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0x0101003BB2BC3B49EF80469F2C0CF870C697E2</vt:lpwstr>
  </property>
</Properties>
</file>